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7"/>
  </p:notesMasterIdLst>
  <p:sldIdLst>
    <p:sldId id="256" r:id="rId2"/>
    <p:sldId id="257" r:id="rId3"/>
    <p:sldId id="279" r:id="rId4"/>
    <p:sldId id="259" r:id="rId5"/>
    <p:sldId id="265" r:id="rId6"/>
    <p:sldId id="266" r:id="rId7"/>
    <p:sldId id="281" r:id="rId8"/>
    <p:sldId id="282" r:id="rId9"/>
    <p:sldId id="283" r:id="rId10"/>
    <p:sldId id="296" r:id="rId11"/>
    <p:sldId id="284" r:id="rId12"/>
    <p:sldId id="285" r:id="rId13"/>
    <p:sldId id="286" r:id="rId14"/>
    <p:sldId id="287" r:id="rId15"/>
    <p:sldId id="288" r:id="rId16"/>
    <p:sldId id="289" r:id="rId17"/>
    <p:sldId id="290" r:id="rId18"/>
    <p:sldId id="291" r:id="rId19"/>
    <p:sldId id="292" r:id="rId20"/>
    <p:sldId id="293" r:id="rId21"/>
    <p:sldId id="294" r:id="rId22"/>
    <p:sldId id="295" r:id="rId23"/>
    <p:sldId id="275" r:id="rId24"/>
    <p:sldId id="280" r:id="rId25"/>
    <p:sldId id="277" r:id="rId26"/>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itchFamily="34" charset="0"/>
        <a:ea typeface="ＭＳ Ｐゴシック" charset="-128"/>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ＭＳ Ｐゴシック" charset="-128"/>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ＭＳ Ｐゴシック" charset="-128"/>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ＭＳ Ｐゴシック" charset="-128"/>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ＭＳ Ｐゴシック" charset="-128"/>
        <a:cs typeface="+mn-cs"/>
      </a:defRPr>
    </a:lvl5pPr>
    <a:lvl6pPr marL="2286000" algn="l" defTabSz="914400" rtl="0" eaLnBrk="1" latinLnBrk="0" hangingPunct="1">
      <a:defRPr sz="2400" kern="1200">
        <a:solidFill>
          <a:schemeClr val="tx1"/>
        </a:solidFill>
        <a:latin typeface="Arial" pitchFamily="34" charset="0"/>
        <a:ea typeface="ＭＳ Ｐゴシック" charset="-128"/>
        <a:cs typeface="+mn-cs"/>
      </a:defRPr>
    </a:lvl6pPr>
    <a:lvl7pPr marL="2743200" algn="l" defTabSz="914400" rtl="0" eaLnBrk="1" latinLnBrk="0" hangingPunct="1">
      <a:defRPr sz="2400" kern="1200">
        <a:solidFill>
          <a:schemeClr val="tx1"/>
        </a:solidFill>
        <a:latin typeface="Arial" pitchFamily="34" charset="0"/>
        <a:ea typeface="ＭＳ Ｐゴシック" charset="-128"/>
        <a:cs typeface="+mn-cs"/>
      </a:defRPr>
    </a:lvl7pPr>
    <a:lvl8pPr marL="3200400" algn="l" defTabSz="914400" rtl="0" eaLnBrk="1" latinLnBrk="0" hangingPunct="1">
      <a:defRPr sz="2400" kern="1200">
        <a:solidFill>
          <a:schemeClr val="tx1"/>
        </a:solidFill>
        <a:latin typeface="Arial" pitchFamily="34" charset="0"/>
        <a:ea typeface="ＭＳ Ｐゴシック" charset="-128"/>
        <a:cs typeface="+mn-cs"/>
      </a:defRPr>
    </a:lvl8pPr>
    <a:lvl9pPr marL="3657600" algn="l" defTabSz="914400" rtl="0" eaLnBrk="1" latinLnBrk="0" hangingPunct="1">
      <a:defRPr sz="2400" kern="1200">
        <a:solidFill>
          <a:schemeClr val="tx1"/>
        </a:solidFill>
        <a:latin typeface="Arial" pitchFamily="34"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F7419"/>
    <a:srgbClr val="CA3628"/>
    <a:srgbClr val="276218"/>
    <a:srgbClr val="943708"/>
    <a:srgbClr val="087D0B"/>
    <a:srgbClr val="0C9A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533" autoAdjust="0"/>
    <p:restoredTop sz="63874" autoAdjust="0"/>
  </p:normalViewPr>
  <p:slideViewPr>
    <p:cSldViewPr>
      <p:cViewPr varScale="1">
        <p:scale>
          <a:sx n="50" d="100"/>
          <a:sy n="50" d="100"/>
        </p:scale>
        <p:origin x="-1668"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620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sz="1200"/>
            </a:lvl1pPr>
          </a:lstStyle>
          <a:p>
            <a:fld id="{FA4A0C66-83BA-41D0-A4E6-C7EDD7E4BD25}" type="slidenum">
              <a:rPr lang="en-US"/>
              <a:pPr/>
              <a:t>‹#›</a:t>
            </a:fld>
            <a:endParaRPr lang="en-US"/>
          </a:p>
        </p:txBody>
      </p:sp>
    </p:spTree>
    <p:extLst>
      <p:ext uri="{BB962C8B-B14F-4D97-AF65-F5344CB8AC3E}">
        <p14:creationId xmlns:p14="http://schemas.microsoft.com/office/powerpoint/2010/main" val="109111237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ＭＳ Ｐゴシック" charset="-128"/>
        <a:cs typeface="+mn-cs"/>
      </a:defRPr>
    </a:lvl1pPr>
    <a:lvl2pPr marL="457200" algn="l" rtl="0" fontAlgn="base">
      <a:spcBef>
        <a:spcPct val="30000"/>
      </a:spcBef>
      <a:spcAft>
        <a:spcPct val="0"/>
      </a:spcAft>
      <a:defRPr sz="1200" kern="1200">
        <a:solidFill>
          <a:schemeClr val="tx1"/>
        </a:solidFill>
        <a:latin typeface="Arial" pitchFamily="34" charset="0"/>
        <a:ea typeface="ＭＳ Ｐゴシック" charset="-128"/>
        <a:cs typeface="+mn-cs"/>
      </a:defRPr>
    </a:lvl2pPr>
    <a:lvl3pPr marL="914400" algn="l" rtl="0" fontAlgn="base">
      <a:spcBef>
        <a:spcPct val="30000"/>
      </a:spcBef>
      <a:spcAft>
        <a:spcPct val="0"/>
      </a:spcAft>
      <a:defRPr sz="1200" kern="1200">
        <a:solidFill>
          <a:schemeClr val="tx1"/>
        </a:solidFill>
        <a:latin typeface="Arial" pitchFamily="34" charset="0"/>
        <a:ea typeface="ＭＳ Ｐゴシック" charset="-128"/>
        <a:cs typeface="+mn-cs"/>
      </a:defRPr>
    </a:lvl3pPr>
    <a:lvl4pPr marL="1371600" algn="l" rtl="0" fontAlgn="base">
      <a:spcBef>
        <a:spcPct val="30000"/>
      </a:spcBef>
      <a:spcAft>
        <a:spcPct val="0"/>
      </a:spcAft>
      <a:defRPr sz="1200" kern="1200">
        <a:solidFill>
          <a:schemeClr val="tx1"/>
        </a:solidFill>
        <a:latin typeface="Arial" pitchFamily="34" charset="0"/>
        <a:ea typeface="ＭＳ Ｐゴシック" charset="-128"/>
        <a:cs typeface="+mn-cs"/>
      </a:defRPr>
    </a:lvl4pPr>
    <a:lvl5pPr marL="1828800" algn="l" rtl="0" fontAlgn="base">
      <a:spcBef>
        <a:spcPct val="30000"/>
      </a:spcBef>
      <a:spcAft>
        <a:spcPct val="0"/>
      </a:spcAft>
      <a:defRPr sz="1200" kern="1200">
        <a:solidFill>
          <a:schemeClr val="tx1"/>
        </a:solidFill>
        <a:latin typeface="Arial" pitchFamily="34"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www.insidemathematics.org/index.php/classroom-video-visits/public-lessons-comparing-linear-functions/264-comparing-linear-functions-introduction?phpMyAdmin=NqJS1x3gaJqDM-1-8LXtX3WJ4e8"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insidemathematics.org/pdfs/sixth-grade/gym/task.pdf"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insidemathematics.org/pdfs/sixth-grade/gym/understandings.pdf"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www.insidemathematics.org/index.php/classroom-video-visits/public-lessons-comparing-linear-functions/264-comparing-linear-functions-introduction?phpMyAdmin=NqJS1x3gaJqDM-1-8LXtX3WJ4e8"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www.insidemathematics.org/index.php/classroom-video-visits/public-lessons-comparing-linear-functions/265-comparing-linear-functions-problem-1-part-a?phpMyAdmin=NqJS1x3gaJqDM-1-8LXtX3WJ4e8"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www.insidemathematics.org/index.php/classroom-video-visits/public-lessons-comparing-linear-functions/265-comparing-linear-functions-problem-1-part-a?phpMyAdmin=NqJS1x3gaJqDM-1-8LXtX3WJ4e8"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42A7CC7-DD78-4D14-BBD6-AB36D4D1A15B}" type="slidenum">
              <a:rPr lang="en-US"/>
              <a:pPr/>
              <a:t>1</a:t>
            </a:fld>
            <a:endParaRPr lang="en-US"/>
          </a:p>
        </p:txBody>
      </p:sp>
      <p:sp>
        <p:nvSpPr>
          <p:cNvPr id="4098" name="Rectangle 2"/>
          <p:cNvSpPr>
            <a:spLocks noChangeArrowheads="1" noTextEdit="1"/>
          </p:cNvSpPr>
          <p:nvPr>
            <p:ph type="sldImg"/>
          </p:nvPr>
        </p:nvSpPr>
        <p:spPr>
          <a:ln/>
        </p:spPr>
      </p:sp>
      <p:sp>
        <p:nvSpPr>
          <p:cNvPr id="40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B3EFE1-5A4C-400F-BE09-6111E16B0FDD}" type="slidenum">
              <a:rPr lang="en-US"/>
              <a:pPr/>
              <a:t>10</a:t>
            </a:fld>
            <a:endParaRPr lang="en-US"/>
          </a:p>
        </p:txBody>
      </p:sp>
      <p:sp>
        <p:nvSpPr>
          <p:cNvPr id="86018"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8601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pPr marL="228600" indent="-228600"/>
            <a:r>
              <a:rPr lang="en-US"/>
              <a:t>Source of the mathematics tasks, video, sample student work, teacher reflections and more  is the website Inside Mathematics</a:t>
            </a:r>
            <a:r>
              <a:rPr lang="en-US" i="1"/>
              <a:t>.</a:t>
            </a:r>
            <a:r>
              <a:rPr lang="en-US"/>
              <a:t> Development of the website was funded by the Noyce Foundation with a grant to the Silicon Valley Mathematics Initiative in California.  The Noyce Foundation and the Silicon Valley Mathematics Initiative have graciously granted NCSM permission to utilize the website for this resource.  </a:t>
            </a:r>
          </a:p>
          <a:p>
            <a:pPr marL="228600" indent="-228600"/>
            <a:endParaRPr lang="en-US"/>
          </a:p>
          <a:p>
            <a:pPr marL="228600" indent="-228600"/>
            <a:r>
              <a:rPr lang="en-US"/>
              <a:t>Handouts, sample student work, video clips, teacher reflection and more for the Video Rental Task can be found at </a:t>
            </a:r>
            <a:r>
              <a:rPr lang="en-US" sz="700">
                <a:hlinkClick r:id="rId3"/>
              </a:rPr>
              <a:t>http://www.insidemathematics.org/index.php/classroom-video-visits/public-lessons-comparing-linear-functions/264-comparing-linear-functions-introduction?phpMyAdmin=NqJS1x3gaJqDM-1-8LXtX3WJ4e8</a:t>
            </a:r>
            <a:endParaRPr lang="en-US" sz="7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A55D152E-AEF5-4479-8A87-00A2422B8762}" type="slidenum">
              <a:rPr lang="en-US"/>
              <a:pPr/>
              <a:t>11</a:t>
            </a:fld>
            <a:endParaRPr lang="en-US"/>
          </a:p>
        </p:txBody>
      </p:sp>
      <p:sp>
        <p:nvSpPr>
          <p:cNvPr id="60418"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itchFamily="34" charset="0"/>
                <a:ea typeface="ＭＳ Ｐゴシック" charset="-128"/>
              </a:defRPr>
            </a:lvl1pPr>
            <a:lvl2pPr marL="37931725" indent="-37474525">
              <a:defRPr sz="2400">
                <a:solidFill>
                  <a:schemeClr val="tx1"/>
                </a:solidFill>
                <a:latin typeface="Arial" pitchFamily="34" charset="0"/>
                <a:ea typeface="ＭＳ Ｐゴシック" charset="-128"/>
              </a:defRPr>
            </a:lvl2pPr>
            <a:lvl3pPr>
              <a:defRPr sz="2400">
                <a:solidFill>
                  <a:schemeClr val="tx1"/>
                </a:solidFill>
                <a:latin typeface="Arial" pitchFamily="34" charset="0"/>
                <a:ea typeface="ＭＳ Ｐゴシック" charset="-128"/>
              </a:defRPr>
            </a:lvl3pPr>
            <a:lvl4pPr>
              <a:defRPr sz="2400">
                <a:solidFill>
                  <a:schemeClr val="tx1"/>
                </a:solidFill>
                <a:latin typeface="Arial" pitchFamily="34" charset="0"/>
                <a:ea typeface="ＭＳ Ｐゴシック" charset="-128"/>
              </a:defRPr>
            </a:lvl4pPr>
            <a:lvl5pPr>
              <a:defRPr sz="2400">
                <a:solidFill>
                  <a:schemeClr val="tx1"/>
                </a:solidFill>
                <a:latin typeface="Arial" pitchFamily="34" charset="0"/>
                <a:ea typeface="ＭＳ Ｐゴシック" charset="-128"/>
              </a:defRPr>
            </a:lvl5pPr>
            <a:lvl6pPr marL="457200" eaLnBrk="0" fontAlgn="base" hangingPunct="0">
              <a:spcBef>
                <a:spcPct val="0"/>
              </a:spcBef>
              <a:spcAft>
                <a:spcPct val="0"/>
              </a:spcAft>
              <a:defRPr sz="2400">
                <a:solidFill>
                  <a:schemeClr val="tx1"/>
                </a:solidFill>
                <a:latin typeface="Arial" pitchFamily="34" charset="0"/>
                <a:ea typeface="ＭＳ Ｐゴシック" charset="-128"/>
              </a:defRPr>
            </a:lvl6pPr>
            <a:lvl7pPr marL="914400" eaLnBrk="0" fontAlgn="base" hangingPunct="0">
              <a:spcBef>
                <a:spcPct val="0"/>
              </a:spcBef>
              <a:spcAft>
                <a:spcPct val="0"/>
              </a:spcAft>
              <a:defRPr sz="2400">
                <a:solidFill>
                  <a:schemeClr val="tx1"/>
                </a:solidFill>
                <a:latin typeface="Arial" pitchFamily="34" charset="0"/>
                <a:ea typeface="ＭＳ Ｐゴシック" charset="-128"/>
              </a:defRPr>
            </a:lvl7pPr>
            <a:lvl8pPr marL="1371600" eaLnBrk="0" fontAlgn="base" hangingPunct="0">
              <a:spcBef>
                <a:spcPct val="0"/>
              </a:spcBef>
              <a:spcAft>
                <a:spcPct val="0"/>
              </a:spcAft>
              <a:defRPr sz="2400">
                <a:solidFill>
                  <a:schemeClr val="tx1"/>
                </a:solidFill>
                <a:latin typeface="Arial" pitchFamily="34" charset="0"/>
                <a:ea typeface="ＭＳ Ｐゴシック" charset="-128"/>
              </a:defRPr>
            </a:lvl8pPr>
            <a:lvl9pPr marL="1828800" eaLnBrk="0" fontAlgn="base" hangingPunct="0">
              <a:spcBef>
                <a:spcPct val="0"/>
              </a:spcBef>
              <a:spcAft>
                <a:spcPct val="0"/>
              </a:spcAft>
              <a:defRPr sz="2400">
                <a:solidFill>
                  <a:schemeClr val="tx1"/>
                </a:solidFill>
                <a:latin typeface="Arial" pitchFamily="34" charset="0"/>
                <a:ea typeface="ＭＳ Ｐゴシック" charset="-128"/>
              </a:defRPr>
            </a:lvl9pPr>
          </a:lstStyle>
          <a:p>
            <a:pPr algn="r"/>
            <a:fld id="{ED9BA96D-3ED9-4C9D-B1BD-C88ACFA6A55F}" type="slidenum">
              <a:rPr lang="en-US" sz="1200"/>
              <a:pPr algn="r"/>
              <a:t>11</a:t>
            </a:fld>
            <a:endParaRPr lang="en-US" sz="1200"/>
          </a:p>
        </p:txBody>
      </p:sp>
      <p:sp>
        <p:nvSpPr>
          <p:cNvPr id="60419"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0420"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lIns="89730" tIns="44865" rIns="89730" bIns="44865"/>
          <a:lstStyle/>
          <a:p>
            <a:r>
              <a:rPr lang="en-US"/>
              <a:t>The pdf of the GYM task is downloadable. </a:t>
            </a:r>
            <a:r>
              <a:rPr lang="en-US" sz="600">
                <a:hlinkClick r:id="rId3"/>
              </a:rPr>
              <a:t>http://www.insidemathematics.org/pdfs/sixth-grade/gym/task.pdf</a:t>
            </a:r>
            <a:endParaRPr lang="en-US" sz="600"/>
          </a:p>
          <a:p>
            <a:endParaRPr lang="en-US"/>
          </a:p>
          <a:p>
            <a:r>
              <a:rPr lang="en-US"/>
              <a:t>Complete details of the Gym task with student work, rubrics, video and more can be found at:</a:t>
            </a:r>
          </a:p>
          <a:p>
            <a:r>
              <a:rPr lang="en-US"/>
              <a:t>http://www.insidemathematics.org/index.php/classroom-video-visits/public-lessons-comparing-linear-functions?phpMyAdmin=NqJS1x3gaJqDM-1-8LXtX3WJ4e8</a:t>
            </a:r>
          </a:p>
          <a:p>
            <a:endParaRPr lang="en-US"/>
          </a:p>
          <a:p>
            <a:endParaRPr lang="en-US"/>
          </a:p>
          <a:p>
            <a:endParaRPr lang="en-US"/>
          </a:p>
          <a:p>
            <a:endParaRPr lang="en-US"/>
          </a:p>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076DDED6-D915-424B-BF64-94EBE5384CA9}" type="slidenum">
              <a:rPr lang="en-US"/>
              <a:pPr/>
              <a:t>12</a:t>
            </a:fld>
            <a:endParaRPr lang="en-US"/>
          </a:p>
        </p:txBody>
      </p:sp>
      <p:sp>
        <p:nvSpPr>
          <p:cNvPr id="62466"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itchFamily="34" charset="0"/>
                <a:ea typeface="ＭＳ Ｐゴシック" charset="-128"/>
              </a:defRPr>
            </a:lvl1pPr>
            <a:lvl2pPr marL="37931725" indent="-37474525">
              <a:defRPr sz="2400">
                <a:solidFill>
                  <a:schemeClr val="tx1"/>
                </a:solidFill>
                <a:latin typeface="Arial" pitchFamily="34" charset="0"/>
                <a:ea typeface="ＭＳ Ｐゴシック" charset="-128"/>
              </a:defRPr>
            </a:lvl2pPr>
            <a:lvl3pPr>
              <a:defRPr sz="2400">
                <a:solidFill>
                  <a:schemeClr val="tx1"/>
                </a:solidFill>
                <a:latin typeface="Arial" pitchFamily="34" charset="0"/>
                <a:ea typeface="ＭＳ Ｐゴシック" charset="-128"/>
              </a:defRPr>
            </a:lvl3pPr>
            <a:lvl4pPr>
              <a:defRPr sz="2400">
                <a:solidFill>
                  <a:schemeClr val="tx1"/>
                </a:solidFill>
                <a:latin typeface="Arial" pitchFamily="34" charset="0"/>
                <a:ea typeface="ＭＳ Ｐゴシック" charset="-128"/>
              </a:defRPr>
            </a:lvl4pPr>
            <a:lvl5pPr>
              <a:defRPr sz="2400">
                <a:solidFill>
                  <a:schemeClr val="tx1"/>
                </a:solidFill>
                <a:latin typeface="Arial" pitchFamily="34" charset="0"/>
                <a:ea typeface="ＭＳ Ｐゴシック" charset="-128"/>
              </a:defRPr>
            </a:lvl5pPr>
            <a:lvl6pPr marL="457200" eaLnBrk="0" fontAlgn="base" hangingPunct="0">
              <a:spcBef>
                <a:spcPct val="0"/>
              </a:spcBef>
              <a:spcAft>
                <a:spcPct val="0"/>
              </a:spcAft>
              <a:defRPr sz="2400">
                <a:solidFill>
                  <a:schemeClr val="tx1"/>
                </a:solidFill>
                <a:latin typeface="Arial" pitchFamily="34" charset="0"/>
                <a:ea typeface="ＭＳ Ｐゴシック" charset="-128"/>
              </a:defRPr>
            </a:lvl6pPr>
            <a:lvl7pPr marL="914400" eaLnBrk="0" fontAlgn="base" hangingPunct="0">
              <a:spcBef>
                <a:spcPct val="0"/>
              </a:spcBef>
              <a:spcAft>
                <a:spcPct val="0"/>
              </a:spcAft>
              <a:defRPr sz="2400">
                <a:solidFill>
                  <a:schemeClr val="tx1"/>
                </a:solidFill>
                <a:latin typeface="Arial" pitchFamily="34" charset="0"/>
                <a:ea typeface="ＭＳ Ｐゴシック" charset="-128"/>
              </a:defRPr>
            </a:lvl7pPr>
            <a:lvl8pPr marL="1371600" eaLnBrk="0" fontAlgn="base" hangingPunct="0">
              <a:spcBef>
                <a:spcPct val="0"/>
              </a:spcBef>
              <a:spcAft>
                <a:spcPct val="0"/>
              </a:spcAft>
              <a:defRPr sz="2400">
                <a:solidFill>
                  <a:schemeClr val="tx1"/>
                </a:solidFill>
                <a:latin typeface="Arial" pitchFamily="34" charset="0"/>
                <a:ea typeface="ＭＳ Ｐゴシック" charset="-128"/>
              </a:defRPr>
            </a:lvl8pPr>
            <a:lvl9pPr marL="1828800" eaLnBrk="0" fontAlgn="base" hangingPunct="0">
              <a:spcBef>
                <a:spcPct val="0"/>
              </a:spcBef>
              <a:spcAft>
                <a:spcPct val="0"/>
              </a:spcAft>
              <a:defRPr sz="2400">
                <a:solidFill>
                  <a:schemeClr val="tx1"/>
                </a:solidFill>
                <a:latin typeface="Arial" pitchFamily="34" charset="0"/>
                <a:ea typeface="ＭＳ Ｐゴシック" charset="-128"/>
              </a:defRPr>
            </a:lvl9pPr>
          </a:lstStyle>
          <a:p>
            <a:pPr algn="r"/>
            <a:fld id="{6C7AC601-4856-4C22-88AF-9A70EBEB81CF}" type="slidenum">
              <a:rPr lang="en-US" sz="1200"/>
              <a:pPr algn="r"/>
              <a:t>12</a:t>
            </a:fld>
            <a:endParaRPr lang="en-US" sz="1200"/>
          </a:p>
        </p:txBody>
      </p:sp>
      <p:sp>
        <p:nvSpPr>
          <p:cNvPr id="62467"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2468"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lIns="89730" tIns="44865" rIns="89730" bIns="44865"/>
          <a:lstStyle/>
          <a:p>
            <a:endParaRPr lang="en-US" sz="500">
              <a:hlinkClick r:id="rId3"/>
            </a:endParaRPr>
          </a:p>
          <a:p>
            <a:endParaRPr lang="en-US" sz="500">
              <a:hlinkClick r:id="rId3"/>
            </a:endParaRPr>
          </a:p>
          <a:p>
            <a:r>
              <a:rPr lang="en-US" sz="500">
                <a:hlinkClick r:id="rId3"/>
              </a:rPr>
              <a:t>http://www.insidemathematics.org/pdfs/sixth-grade/gym/understandings.pdf</a:t>
            </a:r>
            <a:endParaRPr lang="en-US" sz="5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20AB6F28-2939-4B4D-9A35-903EB6EA6410}" type="slidenum">
              <a:rPr lang="en-US"/>
              <a:pPr/>
              <a:t>13</a:t>
            </a:fld>
            <a:endParaRPr lang="en-US"/>
          </a:p>
        </p:txBody>
      </p:sp>
      <p:sp>
        <p:nvSpPr>
          <p:cNvPr id="64514"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itchFamily="34" charset="0"/>
                <a:ea typeface="ＭＳ Ｐゴシック" charset="-128"/>
              </a:defRPr>
            </a:lvl1pPr>
            <a:lvl2pPr marL="37931725" indent="-37474525">
              <a:defRPr sz="2400">
                <a:solidFill>
                  <a:schemeClr val="tx1"/>
                </a:solidFill>
                <a:latin typeface="Arial" pitchFamily="34" charset="0"/>
                <a:ea typeface="ＭＳ Ｐゴシック" charset="-128"/>
              </a:defRPr>
            </a:lvl2pPr>
            <a:lvl3pPr>
              <a:defRPr sz="2400">
                <a:solidFill>
                  <a:schemeClr val="tx1"/>
                </a:solidFill>
                <a:latin typeface="Arial" pitchFamily="34" charset="0"/>
                <a:ea typeface="ＭＳ Ｐゴシック" charset="-128"/>
              </a:defRPr>
            </a:lvl3pPr>
            <a:lvl4pPr>
              <a:defRPr sz="2400">
                <a:solidFill>
                  <a:schemeClr val="tx1"/>
                </a:solidFill>
                <a:latin typeface="Arial" pitchFamily="34" charset="0"/>
                <a:ea typeface="ＭＳ Ｐゴシック" charset="-128"/>
              </a:defRPr>
            </a:lvl4pPr>
            <a:lvl5pPr>
              <a:defRPr sz="2400">
                <a:solidFill>
                  <a:schemeClr val="tx1"/>
                </a:solidFill>
                <a:latin typeface="Arial" pitchFamily="34" charset="0"/>
                <a:ea typeface="ＭＳ Ｐゴシック" charset="-128"/>
              </a:defRPr>
            </a:lvl5pPr>
            <a:lvl6pPr marL="457200" eaLnBrk="0" fontAlgn="base" hangingPunct="0">
              <a:spcBef>
                <a:spcPct val="0"/>
              </a:spcBef>
              <a:spcAft>
                <a:spcPct val="0"/>
              </a:spcAft>
              <a:defRPr sz="2400">
                <a:solidFill>
                  <a:schemeClr val="tx1"/>
                </a:solidFill>
                <a:latin typeface="Arial" pitchFamily="34" charset="0"/>
                <a:ea typeface="ＭＳ Ｐゴシック" charset="-128"/>
              </a:defRPr>
            </a:lvl6pPr>
            <a:lvl7pPr marL="914400" eaLnBrk="0" fontAlgn="base" hangingPunct="0">
              <a:spcBef>
                <a:spcPct val="0"/>
              </a:spcBef>
              <a:spcAft>
                <a:spcPct val="0"/>
              </a:spcAft>
              <a:defRPr sz="2400">
                <a:solidFill>
                  <a:schemeClr val="tx1"/>
                </a:solidFill>
                <a:latin typeface="Arial" pitchFamily="34" charset="0"/>
                <a:ea typeface="ＭＳ Ｐゴシック" charset="-128"/>
              </a:defRPr>
            </a:lvl7pPr>
            <a:lvl8pPr marL="1371600" eaLnBrk="0" fontAlgn="base" hangingPunct="0">
              <a:spcBef>
                <a:spcPct val="0"/>
              </a:spcBef>
              <a:spcAft>
                <a:spcPct val="0"/>
              </a:spcAft>
              <a:defRPr sz="2400">
                <a:solidFill>
                  <a:schemeClr val="tx1"/>
                </a:solidFill>
                <a:latin typeface="Arial" pitchFamily="34" charset="0"/>
                <a:ea typeface="ＭＳ Ｐゴシック" charset="-128"/>
              </a:defRPr>
            </a:lvl8pPr>
            <a:lvl9pPr marL="1828800" eaLnBrk="0" fontAlgn="base" hangingPunct="0">
              <a:spcBef>
                <a:spcPct val="0"/>
              </a:spcBef>
              <a:spcAft>
                <a:spcPct val="0"/>
              </a:spcAft>
              <a:defRPr sz="2400">
                <a:solidFill>
                  <a:schemeClr val="tx1"/>
                </a:solidFill>
                <a:latin typeface="Arial" pitchFamily="34" charset="0"/>
                <a:ea typeface="ＭＳ Ｐゴシック" charset="-128"/>
              </a:defRPr>
            </a:lvl9pPr>
          </a:lstStyle>
          <a:p>
            <a:pPr algn="r"/>
            <a:fld id="{53339E9D-5D3C-4D30-AE6B-172567D413FC}" type="slidenum">
              <a:rPr lang="en-US" sz="1200"/>
              <a:pPr algn="r"/>
              <a:t>13</a:t>
            </a:fld>
            <a:endParaRPr lang="en-US" sz="1200"/>
          </a:p>
        </p:txBody>
      </p:sp>
      <p:sp>
        <p:nvSpPr>
          <p:cNvPr id="64515"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4516"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lIns="89730" tIns="44865" rIns="89730" bIns="44865"/>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0253F581-B146-4EB2-864F-B0B4D1CE5130}" type="slidenum">
              <a:rPr lang="en-US"/>
              <a:pPr/>
              <a:t>14</a:t>
            </a:fld>
            <a:endParaRPr lang="en-US"/>
          </a:p>
        </p:txBody>
      </p:sp>
      <p:sp>
        <p:nvSpPr>
          <p:cNvPr id="66562"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itchFamily="34" charset="0"/>
                <a:ea typeface="ＭＳ Ｐゴシック" charset="-128"/>
              </a:defRPr>
            </a:lvl1pPr>
            <a:lvl2pPr marL="37931725" indent="-37474525">
              <a:defRPr sz="2400">
                <a:solidFill>
                  <a:schemeClr val="tx1"/>
                </a:solidFill>
                <a:latin typeface="Arial" pitchFamily="34" charset="0"/>
                <a:ea typeface="ＭＳ Ｐゴシック" charset="-128"/>
              </a:defRPr>
            </a:lvl2pPr>
            <a:lvl3pPr>
              <a:defRPr sz="2400">
                <a:solidFill>
                  <a:schemeClr val="tx1"/>
                </a:solidFill>
                <a:latin typeface="Arial" pitchFamily="34" charset="0"/>
                <a:ea typeface="ＭＳ Ｐゴシック" charset="-128"/>
              </a:defRPr>
            </a:lvl3pPr>
            <a:lvl4pPr>
              <a:defRPr sz="2400">
                <a:solidFill>
                  <a:schemeClr val="tx1"/>
                </a:solidFill>
                <a:latin typeface="Arial" pitchFamily="34" charset="0"/>
                <a:ea typeface="ＭＳ Ｐゴシック" charset="-128"/>
              </a:defRPr>
            </a:lvl4pPr>
            <a:lvl5pPr>
              <a:defRPr sz="2400">
                <a:solidFill>
                  <a:schemeClr val="tx1"/>
                </a:solidFill>
                <a:latin typeface="Arial" pitchFamily="34" charset="0"/>
                <a:ea typeface="ＭＳ Ｐゴシック" charset="-128"/>
              </a:defRPr>
            </a:lvl5pPr>
            <a:lvl6pPr marL="457200" eaLnBrk="0" fontAlgn="base" hangingPunct="0">
              <a:spcBef>
                <a:spcPct val="0"/>
              </a:spcBef>
              <a:spcAft>
                <a:spcPct val="0"/>
              </a:spcAft>
              <a:defRPr sz="2400">
                <a:solidFill>
                  <a:schemeClr val="tx1"/>
                </a:solidFill>
                <a:latin typeface="Arial" pitchFamily="34" charset="0"/>
                <a:ea typeface="ＭＳ Ｐゴシック" charset="-128"/>
              </a:defRPr>
            </a:lvl6pPr>
            <a:lvl7pPr marL="914400" eaLnBrk="0" fontAlgn="base" hangingPunct="0">
              <a:spcBef>
                <a:spcPct val="0"/>
              </a:spcBef>
              <a:spcAft>
                <a:spcPct val="0"/>
              </a:spcAft>
              <a:defRPr sz="2400">
                <a:solidFill>
                  <a:schemeClr val="tx1"/>
                </a:solidFill>
                <a:latin typeface="Arial" pitchFamily="34" charset="0"/>
                <a:ea typeface="ＭＳ Ｐゴシック" charset="-128"/>
              </a:defRPr>
            </a:lvl7pPr>
            <a:lvl8pPr marL="1371600" eaLnBrk="0" fontAlgn="base" hangingPunct="0">
              <a:spcBef>
                <a:spcPct val="0"/>
              </a:spcBef>
              <a:spcAft>
                <a:spcPct val="0"/>
              </a:spcAft>
              <a:defRPr sz="2400">
                <a:solidFill>
                  <a:schemeClr val="tx1"/>
                </a:solidFill>
                <a:latin typeface="Arial" pitchFamily="34" charset="0"/>
                <a:ea typeface="ＭＳ Ｐゴシック" charset="-128"/>
              </a:defRPr>
            </a:lvl8pPr>
            <a:lvl9pPr marL="1828800" eaLnBrk="0" fontAlgn="base" hangingPunct="0">
              <a:spcBef>
                <a:spcPct val="0"/>
              </a:spcBef>
              <a:spcAft>
                <a:spcPct val="0"/>
              </a:spcAft>
              <a:defRPr sz="2400">
                <a:solidFill>
                  <a:schemeClr val="tx1"/>
                </a:solidFill>
                <a:latin typeface="Arial" pitchFamily="34" charset="0"/>
                <a:ea typeface="ＭＳ Ｐゴシック" charset="-128"/>
              </a:defRPr>
            </a:lvl9pPr>
          </a:lstStyle>
          <a:p>
            <a:pPr algn="r"/>
            <a:fld id="{4DE617F5-51BC-419A-AC3D-F12A4BF41988}" type="slidenum">
              <a:rPr lang="en-US" sz="1200"/>
              <a:pPr algn="r"/>
              <a:t>14</a:t>
            </a:fld>
            <a:endParaRPr lang="en-US" sz="1200"/>
          </a:p>
        </p:txBody>
      </p:sp>
      <p:sp>
        <p:nvSpPr>
          <p:cNvPr id="66563"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6564"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lIns="89730" tIns="44865" rIns="89730" bIns="44865"/>
          <a:lstStyle/>
          <a:p>
            <a:endParaRPr lang="en-US"/>
          </a:p>
          <a:p>
            <a:r>
              <a:rPr lang="en-US" sz="500">
                <a:hlinkClick r:id="rId3"/>
              </a:rPr>
              <a:t>http://www.insidemathematics.org/index.php/classroom-video-visits/public-lessons-comparing-linear-functions/264-comparing-linear-functions-introduction?phpMyAdmin=NqJS1x3gaJqDM-1-8LXtX3WJ4e8</a:t>
            </a:r>
            <a:endParaRPr lang="en-US" sz="5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7A7F801D-0BA4-4ACC-B718-5A995710B917}" type="slidenum">
              <a:rPr lang="en-US"/>
              <a:pPr/>
              <a:t>15</a:t>
            </a:fld>
            <a:endParaRPr lang="en-US"/>
          </a:p>
        </p:txBody>
      </p:sp>
      <p:sp>
        <p:nvSpPr>
          <p:cNvPr id="68610"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itchFamily="34" charset="0"/>
                <a:ea typeface="ＭＳ Ｐゴシック" charset="-128"/>
              </a:defRPr>
            </a:lvl1pPr>
            <a:lvl2pPr marL="37931725" indent="-37474525">
              <a:defRPr sz="2400">
                <a:solidFill>
                  <a:schemeClr val="tx1"/>
                </a:solidFill>
                <a:latin typeface="Arial" pitchFamily="34" charset="0"/>
                <a:ea typeface="ＭＳ Ｐゴシック" charset="-128"/>
              </a:defRPr>
            </a:lvl2pPr>
            <a:lvl3pPr>
              <a:defRPr sz="2400">
                <a:solidFill>
                  <a:schemeClr val="tx1"/>
                </a:solidFill>
                <a:latin typeface="Arial" pitchFamily="34" charset="0"/>
                <a:ea typeface="ＭＳ Ｐゴシック" charset="-128"/>
              </a:defRPr>
            </a:lvl3pPr>
            <a:lvl4pPr>
              <a:defRPr sz="2400">
                <a:solidFill>
                  <a:schemeClr val="tx1"/>
                </a:solidFill>
                <a:latin typeface="Arial" pitchFamily="34" charset="0"/>
                <a:ea typeface="ＭＳ Ｐゴシック" charset="-128"/>
              </a:defRPr>
            </a:lvl4pPr>
            <a:lvl5pPr>
              <a:defRPr sz="2400">
                <a:solidFill>
                  <a:schemeClr val="tx1"/>
                </a:solidFill>
                <a:latin typeface="Arial" pitchFamily="34" charset="0"/>
                <a:ea typeface="ＭＳ Ｐゴシック" charset="-128"/>
              </a:defRPr>
            </a:lvl5pPr>
            <a:lvl6pPr marL="457200" eaLnBrk="0" fontAlgn="base" hangingPunct="0">
              <a:spcBef>
                <a:spcPct val="0"/>
              </a:spcBef>
              <a:spcAft>
                <a:spcPct val="0"/>
              </a:spcAft>
              <a:defRPr sz="2400">
                <a:solidFill>
                  <a:schemeClr val="tx1"/>
                </a:solidFill>
                <a:latin typeface="Arial" pitchFamily="34" charset="0"/>
                <a:ea typeface="ＭＳ Ｐゴシック" charset="-128"/>
              </a:defRPr>
            </a:lvl6pPr>
            <a:lvl7pPr marL="914400" eaLnBrk="0" fontAlgn="base" hangingPunct="0">
              <a:spcBef>
                <a:spcPct val="0"/>
              </a:spcBef>
              <a:spcAft>
                <a:spcPct val="0"/>
              </a:spcAft>
              <a:defRPr sz="2400">
                <a:solidFill>
                  <a:schemeClr val="tx1"/>
                </a:solidFill>
                <a:latin typeface="Arial" pitchFamily="34" charset="0"/>
                <a:ea typeface="ＭＳ Ｐゴシック" charset="-128"/>
              </a:defRPr>
            </a:lvl7pPr>
            <a:lvl8pPr marL="1371600" eaLnBrk="0" fontAlgn="base" hangingPunct="0">
              <a:spcBef>
                <a:spcPct val="0"/>
              </a:spcBef>
              <a:spcAft>
                <a:spcPct val="0"/>
              </a:spcAft>
              <a:defRPr sz="2400">
                <a:solidFill>
                  <a:schemeClr val="tx1"/>
                </a:solidFill>
                <a:latin typeface="Arial" pitchFamily="34" charset="0"/>
                <a:ea typeface="ＭＳ Ｐゴシック" charset="-128"/>
              </a:defRPr>
            </a:lvl8pPr>
            <a:lvl9pPr marL="1828800" eaLnBrk="0" fontAlgn="base" hangingPunct="0">
              <a:spcBef>
                <a:spcPct val="0"/>
              </a:spcBef>
              <a:spcAft>
                <a:spcPct val="0"/>
              </a:spcAft>
              <a:defRPr sz="2400">
                <a:solidFill>
                  <a:schemeClr val="tx1"/>
                </a:solidFill>
                <a:latin typeface="Arial" pitchFamily="34" charset="0"/>
                <a:ea typeface="ＭＳ Ｐゴシック" charset="-128"/>
              </a:defRPr>
            </a:lvl9pPr>
          </a:lstStyle>
          <a:p>
            <a:pPr algn="r"/>
            <a:fld id="{60904256-0976-4424-B0A6-8121277FE5BE}" type="slidenum">
              <a:rPr lang="en-US" sz="1200"/>
              <a:pPr algn="r"/>
              <a:t>15</a:t>
            </a:fld>
            <a:endParaRPr lang="en-US" sz="1200"/>
          </a:p>
        </p:txBody>
      </p:sp>
      <p:sp>
        <p:nvSpPr>
          <p:cNvPr id="68611"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8612"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lIns="89730" tIns="44865" rIns="89730" bIns="44865"/>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9341C56B-B523-4C33-937E-AF1F3908713E}" type="slidenum">
              <a:rPr lang="en-US"/>
              <a:pPr/>
              <a:t>16</a:t>
            </a:fld>
            <a:endParaRPr lang="en-US"/>
          </a:p>
        </p:txBody>
      </p:sp>
      <p:sp>
        <p:nvSpPr>
          <p:cNvPr id="70658"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itchFamily="34" charset="0"/>
                <a:ea typeface="ＭＳ Ｐゴシック" charset="-128"/>
              </a:defRPr>
            </a:lvl1pPr>
            <a:lvl2pPr marL="37931725" indent="-37474525">
              <a:defRPr sz="2400">
                <a:solidFill>
                  <a:schemeClr val="tx1"/>
                </a:solidFill>
                <a:latin typeface="Arial" pitchFamily="34" charset="0"/>
                <a:ea typeface="ＭＳ Ｐゴシック" charset="-128"/>
              </a:defRPr>
            </a:lvl2pPr>
            <a:lvl3pPr>
              <a:defRPr sz="2400">
                <a:solidFill>
                  <a:schemeClr val="tx1"/>
                </a:solidFill>
                <a:latin typeface="Arial" pitchFamily="34" charset="0"/>
                <a:ea typeface="ＭＳ Ｐゴシック" charset="-128"/>
              </a:defRPr>
            </a:lvl3pPr>
            <a:lvl4pPr>
              <a:defRPr sz="2400">
                <a:solidFill>
                  <a:schemeClr val="tx1"/>
                </a:solidFill>
                <a:latin typeface="Arial" pitchFamily="34" charset="0"/>
                <a:ea typeface="ＭＳ Ｐゴシック" charset="-128"/>
              </a:defRPr>
            </a:lvl4pPr>
            <a:lvl5pPr>
              <a:defRPr sz="2400">
                <a:solidFill>
                  <a:schemeClr val="tx1"/>
                </a:solidFill>
                <a:latin typeface="Arial" pitchFamily="34" charset="0"/>
                <a:ea typeface="ＭＳ Ｐゴシック" charset="-128"/>
              </a:defRPr>
            </a:lvl5pPr>
            <a:lvl6pPr marL="457200" eaLnBrk="0" fontAlgn="base" hangingPunct="0">
              <a:spcBef>
                <a:spcPct val="0"/>
              </a:spcBef>
              <a:spcAft>
                <a:spcPct val="0"/>
              </a:spcAft>
              <a:defRPr sz="2400">
                <a:solidFill>
                  <a:schemeClr val="tx1"/>
                </a:solidFill>
                <a:latin typeface="Arial" pitchFamily="34" charset="0"/>
                <a:ea typeface="ＭＳ Ｐゴシック" charset="-128"/>
              </a:defRPr>
            </a:lvl6pPr>
            <a:lvl7pPr marL="914400" eaLnBrk="0" fontAlgn="base" hangingPunct="0">
              <a:spcBef>
                <a:spcPct val="0"/>
              </a:spcBef>
              <a:spcAft>
                <a:spcPct val="0"/>
              </a:spcAft>
              <a:defRPr sz="2400">
                <a:solidFill>
                  <a:schemeClr val="tx1"/>
                </a:solidFill>
                <a:latin typeface="Arial" pitchFamily="34" charset="0"/>
                <a:ea typeface="ＭＳ Ｐゴシック" charset="-128"/>
              </a:defRPr>
            </a:lvl7pPr>
            <a:lvl8pPr marL="1371600" eaLnBrk="0" fontAlgn="base" hangingPunct="0">
              <a:spcBef>
                <a:spcPct val="0"/>
              </a:spcBef>
              <a:spcAft>
                <a:spcPct val="0"/>
              </a:spcAft>
              <a:defRPr sz="2400">
                <a:solidFill>
                  <a:schemeClr val="tx1"/>
                </a:solidFill>
                <a:latin typeface="Arial" pitchFamily="34" charset="0"/>
                <a:ea typeface="ＭＳ Ｐゴシック" charset="-128"/>
              </a:defRPr>
            </a:lvl8pPr>
            <a:lvl9pPr marL="1828800" eaLnBrk="0" fontAlgn="base" hangingPunct="0">
              <a:spcBef>
                <a:spcPct val="0"/>
              </a:spcBef>
              <a:spcAft>
                <a:spcPct val="0"/>
              </a:spcAft>
              <a:defRPr sz="2400">
                <a:solidFill>
                  <a:schemeClr val="tx1"/>
                </a:solidFill>
                <a:latin typeface="Arial" pitchFamily="34" charset="0"/>
                <a:ea typeface="ＭＳ Ｐゴシック" charset="-128"/>
              </a:defRPr>
            </a:lvl9pPr>
          </a:lstStyle>
          <a:p>
            <a:pPr algn="r"/>
            <a:fld id="{6273C3CA-24AE-41AA-A2B8-F306C4AF2A63}" type="slidenum">
              <a:rPr lang="en-US" sz="1200"/>
              <a:pPr algn="r"/>
              <a:t>16</a:t>
            </a:fld>
            <a:endParaRPr lang="en-US" sz="1200"/>
          </a:p>
        </p:txBody>
      </p:sp>
      <p:sp>
        <p:nvSpPr>
          <p:cNvPr id="70659"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70660"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lIns="89730" tIns="44865" rIns="89730" bIns="44865"/>
          <a:lstStyle/>
          <a:p>
            <a:r>
              <a:rPr lang="en-US"/>
              <a:t>Make a hard copy of this slide for each pair of participants for them to use when discussing this work in pairs.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F4D3B5D6-3373-40D7-945D-A412250E21A4}" type="slidenum">
              <a:rPr lang="en-US"/>
              <a:pPr/>
              <a:t>17</a:t>
            </a:fld>
            <a:endParaRPr lang="en-US"/>
          </a:p>
        </p:txBody>
      </p:sp>
      <p:sp>
        <p:nvSpPr>
          <p:cNvPr id="72706"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itchFamily="34" charset="0"/>
                <a:ea typeface="ＭＳ Ｐゴシック" charset="-128"/>
              </a:defRPr>
            </a:lvl1pPr>
            <a:lvl2pPr marL="37931725" indent="-37474525">
              <a:defRPr sz="2400">
                <a:solidFill>
                  <a:schemeClr val="tx1"/>
                </a:solidFill>
                <a:latin typeface="Arial" pitchFamily="34" charset="0"/>
                <a:ea typeface="ＭＳ Ｐゴシック" charset="-128"/>
              </a:defRPr>
            </a:lvl2pPr>
            <a:lvl3pPr>
              <a:defRPr sz="2400">
                <a:solidFill>
                  <a:schemeClr val="tx1"/>
                </a:solidFill>
                <a:latin typeface="Arial" pitchFamily="34" charset="0"/>
                <a:ea typeface="ＭＳ Ｐゴシック" charset="-128"/>
              </a:defRPr>
            </a:lvl3pPr>
            <a:lvl4pPr>
              <a:defRPr sz="2400">
                <a:solidFill>
                  <a:schemeClr val="tx1"/>
                </a:solidFill>
                <a:latin typeface="Arial" pitchFamily="34" charset="0"/>
                <a:ea typeface="ＭＳ Ｐゴシック" charset="-128"/>
              </a:defRPr>
            </a:lvl4pPr>
            <a:lvl5pPr>
              <a:defRPr sz="2400">
                <a:solidFill>
                  <a:schemeClr val="tx1"/>
                </a:solidFill>
                <a:latin typeface="Arial" pitchFamily="34" charset="0"/>
                <a:ea typeface="ＭＳ Ｐゴシック" charset="-128"/>
              </a:defRPr>
            </a:lvl5pPr>
            <a:lvl6pPr marL="457200" eaLnBrk="0" fontAlgn="base" hangingPunct="0">
              <a:spcBef>
                <a:spcPct val="0"/>
              </a:spcBef>
              <a:spcAft>
                <a:spcPct val="0"/>
              </a:spcAft>
              <a:defRPr sz="2400">
                <a:solidFill>
                  <a:schemeClr val="tx1"/>
                </a:solidFill>
                <a:latin typeface="Arial" pitchFamily="34" charset="0"/>
                <a:ea typeface="ＭＳ Ｐゴシック" charset="-128"/>
              </a:defRPr>
            </a:lvl6pPr>
            <a:lvl7pPr marL="914400" eaLnBrk="0" fontAlgn="base" hangingPunct="0">
              <a:spcBef>
                <a:spcPct val="0"/>
              </a:spcBef>
              <a:spcAft>
                <a:spcPct val="0"/>
              </a:spcAft>
              <a:defRPr sz="2400">
                <a:solidFill>
                  <a:schemeClr val="tx1"/>
                </a:solidFill>
                <a:latin typeface="Arial" pitchFamily="34" charset="0"/>
                <a:ea typeface="ＭＳ Ｐゴシック" charset="-128"/>
              </a:defRPr>
            </a:lvl7pPr>
            <a:lvl8pPr marL="1371600" eaLnBrk="0" fontAlgn="base" hangingPunct="0">
              <a:spcBef>
                <a:spcPct val="0"/>
              </a:spcBef>
              <a:spcAft>
                <a:spcPct val="0"/>
              </a:spcAft>
              <a:defRPr sz="2400">
                <a:solidFill>
                  <a:schemeClr val="tx1"/>
                </a:solidFill>
                <a:latin typeface="Arial" pitchFamily="34" charset="0"/>
                <a:ea typeface="ＭＳ Ｐゴシック" charset="-128"/>
              </a:defRPr>
            </a:lvl8pPr>
            <a:lvl9pPr marL="1828800" eaLnBrk="0" fontAlgn="base" hangingPunct="0">
              <a:spcBef>
                <a:spcPct val="0"/>
              </a:spcBef>
              <a:spcAft>
                <a:spcPct val="0"/>
              </a:spcAft>
              <a:defRPr sz="2400">
                <a:solidFill>
                  <a:schemeClr val="tx1"/>
                </a:solidFill>
                <a:latin typeface="Arial" pitchFamily="34" charset="0"/>
                <a:ea typeface="ＭＳ Ｐゴシック" charset="-128"/>
              </a:defRPr>
            </a:lvl9pPr>
          </a:lstStyle>
          <a:p>
            <a:pPr algn="r"/>
            <a:fld id="{9D12B689-6545-45D2-9D62-4F7A470FC6AA}" type="slidenum">
              <a:rPr lang="en-US" sz="1200"/>
              <a:pPr algn="r"/>
              <a:t>17</a:t>
            </a:fld>
            <a:endParaRPr lang="en-US" sz="1200"/>
          </a:p>
        </p:txBody>
      </p:sp>
      <p:sp>
        <p:nvSpPr>
          <p:cNvPr id="72707"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72708"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lIns="89730" tIns="44865" rIns="89730" bIns="44865"/>
          <a:lstStyle/>
          <a:p>
            <a:endParaRPr lang="en-US">
              <a:hlinkClick r:id="rId3"/>
            </a:endParaRPr>
          </a:p>
          <a:p>
            <a:endParaRPr lang="en-US">
              <a:hlinkClick r:id="rId3"/>
            </a:endParaRPr>
          </a:p>
          <a:p>
            <a:r>
              <a:rPr lang="en-US">
                <a:hlinkClick r:id="rId3"/>
              </a:rPr>
              <a:t>http://www.insidemathematics.org/index.php/classroom-video-visits/public-lessons-comparing-linear-functions/265-comparing-linear-functions-problem-1-part-a?phpMyAdmin=NqJS1x3gaJqDM-1-8LXtX3WJ4e8</a:t>
            </a:r>
            <a:endParaRPr lang="en-US"/>
          </a:p>
          <a:p>
            <a:endParaRPr lang="en-US"/>
          </a:p>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031EF447-22E4-413A-AF7A-8BD4B5D19EC9}" type="slidenum">
              <a:rPr lang="en-US"/>
              <a:pPr/>
              <a:t>18</a:t>
            </a:fld>
            <a:endParaRPr lang="en-US"/>
          </a:p>
        </p:txBody>
      </p:sp>
      <p:sp>
        <p:nvSpPr>
          <p:cNvPr id="74754"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itchFamily="34" charset="0"/>
                <a:ea typeface="ＭＳ Ｐゴシック" charset="-128"/>
              </a:defRPr>
            </a:lvl1pPr>
            <a:lvl2pPr marL="37931725" indent="-37474525">
              <a:defRPr sz="2400">
                <a:solidFill>
                  <a:schemeClr val="tx1"/>
                </a:solidFill>
                <a:latin typeface="Arial" pitchFamily="34" charset="0"/>
                <a:ea typeface="ＭＳ Ｐゴシック" charset="-128"/>
              </a:defRPr>
            </a:lvl2pPr>
            <a:lvl3pPr>
              <a:defRPr sz="2400">
                <a:solidFill>
                  <a:schemeClr val="tx1"/>
                </a:solidFill>
                <a:latin typeface="Arial" pitchFamily="34" charset="0"/>
                <a:ea typeface="ＭＳ Ｐゴシック" charset="-128"/>
              </a:defRPr>
            </a:lvl3pPr>
            <a:lvl4pPr>
              <a:defRPr sz="2400">
                <a:solidFill>
                  <a:schemeClr val="tx1"/>
                </a:solidFill>
                <a:latin typeface="Arial" pitchFamily="34" charset="0"/>
                <a:ea typeface="ＭＳ Ｐゴシック" charset="-128"/>
              </a:defRPr>
            </a:lvl4pPr>
            <a:lvl5pPr>
              <a:defRPr sz="2400">
                <a:solidFill>
                  <a:schemeClr val="tx1"/>
                </a:solidFill>
                <a:latin typeface="Arial" pitchFamily="34" charset="0"/>
                <a:ea typeface="ＭＳ Ｐゴシック" charset="-128"/>
              </a:defRPr>
            </a:lvl5pPr>
            <a:lvl6pPr marL="457200" eaLnBrk="0" fontAlgn="base" hangingPunct="0">
              <a:spcBef>
                <a:spcPct val="0"/>
              </a:spcBef>
              <a:spcAft>
                <a:spcPct val="0"/>
              </a:spcAft>
              <a:defRPr sz="2400">
                <a:solidFill>
                  <a:schemeClr val="tx1"/>
                </a:solidFill>
                <a:latin typeface="Arial" pitchFamily="34" charset="0"/>
                <a:ea typeface="ＭＳ Ｐゴシック" charset="-128"/>
              </a:defRPr>
            </a:lvl6pPr>
            <a:lvl7pPr marL="914400" eaLnBrk="0" fontAlgn="base" hangingPunct="0">
              <a:spcBef>
                <a:spcPct val="0"/>
              </a:spcBef>
              <a:spcAft>
                <a:spcPct val="0"/>
              </a:spcAft>
              <a:defRPr sz="2400">
                <a:solidFill>
                  <a:schemeClr val="tx1"/>
                </a:solidFill>
                <a:latin typeface="Arial" pitchFamily="34" charset="0"/>
                <a:ea typeface="ＭＳ Ｐゴシック" charset="-128"/>
              </a:defRPr>
            </a:lvl7pPr>
            <a:lvl8pPr marL="1371600" eaLnBrk="0" fontAlgn="base" hangingPunct="0">
              <a:spcBef>
                <a:spcPct val="0"/>
              </a:spcBef>
              <a:spcAft>
                <a:spcPct val="0"/>
              </a:spcAft>
              <a:defRPr sz="2400">
                <a:solidFill>
                  <a:schemeClr val="tx1"/>
                </a:solidFill>
                <a:latin typeface="Arial" pitchFamily="34" charset="0"/>
                <a:ea typeface="ＭＳ Ｐゴシック" charset="-128"/>
              </a:defRPr>
            </a:lvl8pPr>
            <a:lvl9pPr marL="1828800" eaLnBrk="0" fontAlgn="base" hangingPunct="0">
              <a:spcBef>
                <a:spcPct val="0"/>
              </a:spcBef>
              <a:spcAft>
                <a:spcPct val="0"/>
              </a:spcAft>
              <a:defRPr sz="2400">
                <a:solidFill>
                  <a:schemeClr val="tx1"/>
                </a:solidFill>
                <a:latin typeface="Arial" pitchFamily="34" charset="0"/>
                <a:ea typeface="ＭＳ Ｐゴシック" charset="-128"/>
              </a:defRPr>
            </a:lvl9pPr>
          </a:lstStyle>
          <a:p>
            <a:pPr algn="r"/>
            <a:fld id="{97066A58-BF81-49D7-B268-AD817A9E561A}" type="slidenum">
              <a:rPr lang="en-US" sz="1200"/>
              <a:pPr algn="r"/>
              <a:t>18</a:t>
            </a:fld>
            <a:endParaRPr lang="en-US" sz="1200"/>
          </a:p>
        </p:txBody>
      </p:sp>
      <p:sp>
        <p:nvSpPr>
          <p:cNvPr id="74755"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74756"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lIns="89730" tIns="44865" rIns="89730" bIns="44865"/>
          <a:lstStyle/>
          <a:p>
            <a:r>
              <a:rPr lang="en-US"/>
              <a:t>Make a hard copy of this slide for each pair of participants for them to use when discussing this work in pairs.</a:t>
            </a:r>
            <a:endParaRPr lang="en-US" b="1"/>
          </a:p>
          <a:p>
            <a:r>
              <a:rPr lang="en-US" b="1"/>
              <a:t># of Movies MB OF MF</a:t>
            </a:r>
          </a:p>
          <a:p>
            <a:r>
              <a:rPr lang="en-US"/>
              <a:t>1 0 12 18</a:t>
            </a:r>
          </a:p>
          <a:p>
            <a:r>
              <a:rPr lang="en-US"/>
              <a:t>2 3 13 18</a:t>
            </a:r>
          </a:p>
          <a:p>
            <a:r>
              <a:rPr lang="en-US"/>
              <a:t>3 6 14 18</a:t>
            </a:r>
          </a:p>
          <a:p>
            <a:r>
              <a:rPr lang="en-US"/>
              <a:t>4 9 15 18</a:t>
            </a:r>
          </a:p>
          <a:p>
            <a:r>
              <a:rPr lang="en-US"/>
              <a:t>5 12 16 18</a:t>
            </a:r>
          </a:p>
          <a:p>
            <a:r>
              <a:rPr lang="en-US"/>
              <a:t>6 15 17 19</a:t>
            </a:r>
          </a:p>
          <a:p>
            <a:r>
              <a:rPr lang="en-US"/>
              <a:t>7 18 18 18</a:t>
            </a:r>
          </a:p>
          <a:p>
            <a:r>
              <a:rPr lang="en-US"/>
              <a:t>8 21 19 18</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8353178E-3E5F-41C6-968F-DC0620EEE42E}" type="slidenum">
              <a:rPr lang="en-US"/>
              <a:pPr/>
              <a:t>19</a:t>
            </a:fld>
            <a:endParaRPr lang="en-US"/>
          </a:p>
        </p:txBody>
      </p:sp>
      <p:sp>
        <p:nvSpPr>
          <p:cNvPr id="76802"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itchFamily="34" charset="0"/>
                <a:ea typeface="ＭＳ Ｐゴシック" charset="-128"/>
              </a:defRPr>
            </a:lvl1pPr>
            <a:lvl2pPr marL="37931725" indent="-37474525">
              <a:defRPr sz="2400">
                <a:solidFill>
                  <a:schemeClr val="tx1"/>
                </a:solidFill>
                <a:latin typeface="Arial" pitchFamily="34" charset="0"/>
                <a:ea typeface="ＭＳ Ｐゴシック" charset="-128"/>
              </a:defRPr>
            </a:lvl2pPr>
            <a:lvl3pPr>
              <a:defRPr sz="2400">
                <a:solidFill>
                  <a:schemeClr val="tx1"/>
                </a:solidFill>
                <a:latin typeface="Arial" pitchFamily="34" charset="0"/>
                <a:ea typeface="ＭＳ Ｐゴシック" charset="-128"/>
              </a:defRPr>
            </a:lvl3pPr>
            <a:lvl4pPr>
              <a:defRPr sz="2400">
                <a:solidFill>
                  <a:schemeClr val="tx1"/>
                </a:solidFill>
                <a:latin typeface="Arial" pitchFamily="34" charset="0"/>
                <a:ea typeface="ＭＳ Ｐゴシック" charset="-128"/>
              </a:defRPr>
            </a:lvl4pPr>
            <a:lvl5pPr>
              <a:defRPr sz="2400">
                <a:solidFill>
                  <a:schemeClr val="tx1"/>
                </a:solidFill>
                <a:latin typeface="Arial" pitchFamily="34" charset="0"/>
                <a:ea typeface="ＭＳ Ｐゴシック" charset="-128"/>
              </a:defRPr>
            </a:lvl5pPr>
            <a:lvl6pPr marL="457200" eaLnBrk="0" fontAlgn="base" hangingPunct="0">
              <a:spcBef>
                <a:spcPct val="0"/>
              </a:spcBef>
              <a:spcAft>
                <a:spcPct val="0"/>
              </a:spcAft>
              <a:defRPr sz="2400">
                <a:solidFill>
                  <a:schemeClr val="tx1"/>
                </a:solidFill>
                <a:latin typeface="Arial" pitchFamily="34" charset="0"/>
                <a:ea typeface="ＭＳ Ｐゴシック" charset="-128"/>
              </a:defRPr>
            </a:lvl6pPr>
            <a:lvl7pPr marL="914400" eaLnBrk="0" fontAlgn="base" hangingPunct="0">
              <a:spcBef>
                <a:spcPct val="0"/>
              </a:spcBef>
              <a:spcAft>
                <a:spcPct val="0"/>
              </a:spcAft>
              <a:defRPr sz="2400">
                <a:solidFill>
                  <a:schemeClr val="tx1"/>
                </a:solidFill>
                <a:latin typeface="Arial" pitchFamily="34" charset="0"/>
                <a:ea typeface="ＭＳ Ｐゴシック" charset="-128"/>
              </a:defRPr>
            </a:lvl7pPr>
            <a:lvl8pPr marL="1371600" eaLnBrk="0" fontAlgn="base" hangingPunct="0">
              <a:spcBef>
                <a:spcPct val="0"/>
              </a:spcBef>
              <a:spcAft>
                <a:spcPct val="0"/>
              </a:spcAft>
              <a:defRPr sz="2400">
                <a:solidFill>
                  <a:schemeClr val="tx1"/>
                </a:solidFill>
                <a:latin typeface="Arial" pitchFamily="34" charset="0"/>
                <a:ea typeface="ＭＳ Ｐゴシック" charset="-128"/>
              </a:defRPr>
            </a:lvl8pPr>
            <a:lvl9pPr marL="1828800" eaLnBrk="0" fontAlgn="base" hangingPunct="0">
              <a:spcBef>
                <a:spcPct val="0"/>
              </a:spcBef>
              <a:spcAft>
                <a:spcPct val="0"/>
              </a:spcAft>
              <a:defRPr sz="2400">
                <a:solidFill>
                  <a:schemeClr val="tx1"/>
                </a:solidFill>
                <a:latin typeface="Arial" pitchFamily="34" charset="0"/>
                <a:ea typeface="ＭＳ Ｐゴシック" charset="-128"/>
              </a:defRPr>
            </a:lvl9pPr>
          </a:lstStyle>
          <a:p>
            <a:pPr algn="r"/>
            <a:fld id="{83A2D498-99E4-4B0B-A6C8-0B00D5F27E32}" type="slidenum">
              <a:rPr lang="en-US" sz="1200"/>
              <a:pPr algn="r"/>
              <a:t>19</a:t>
            </a:fld>
            <a:endParaRPr lang="en-US" sz="1200"/>
          </a:p>
        </p:txBody>
      </p:sp>
      <p:sp>
        <p:nvSpPr>
          <p:cNvPr id="76803"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76804"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lIns="89730" tIns="44865" rIns="89730" bIns="44865"/>
          <a:lstStyle/>
          <a:p>
            <a:r>
              <a:rPr lang="en-US"/>
              <a:t>Be aware of the language of each standard and be prepared to support some key points of the practice, such as students persevering and student critiquing the reasoning of others. </a:t>
            </a:r>
          </a:p>
          <a:p>
            <a:endParaRPr lang="en-US"/>
          </a:p>
          <a:p>
            <a:pPr eaLnBrk="0" hangingPunct="0">
              <a:spcBef>
                <a:spcPct val="0"/>
              </a:spcBef>
            </a:pPr>
            <a:r>
              <a:rPr lang="en-US">
                <a:hlinkClick r:id="rId3"/>
              </a:rPr>
              <a:t>http://www.insidemathematics.org/index.php/classroom-video-visits/public-lessons-comparing-linear-functions/265-comparing-linear-functions-problem-1-part-a?phpMyAdmin=NqJS1x3gaJqDM-1-8LXtX3WJ4e8</a:t>
            </a:r>
            <a:endParaRPr lang="en-US"/>
          </a:p>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C23DBA8-33D0-4743-B9A4-C0467BBDEDCD}" type="slidenum">
              <a:rPr lang="en-US"/>
              <a:pPr/>
              <a:t>2</a:t>
            </a:fld>
            <a:endParaRPr lang="en-US"/>
          </a:p>
        </p:txBody>
      </p:sp>
      <p:sp>
        <p:nvSpPr>
          <p:cNvPr id="6146"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14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t>Share both sets of Standards with Participants. </a:t>
            </a:r>
          </a:p>
          <a:p>
            <a:endParaRPr lang="en-US"/>
          </a:p>
          <a:p>
            <a:r>
              <a:rPr lang="en-US"/>
              <a:t>CCSS have two sets of Standards for Mathematics.  Both types of standards will be assessed and both need to be a part of regular instruction and teachers need to understand and be familiar with both types of standards.  This session is designed to give participants …. (next slide)</a:t>
            </a:r>
          </a:p>
          <a:p>
            <a:endParaRPr lang="en-US"/>
          </a:p>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D9EFCF56-863A-4D42-860E-E41DE5D7E666}" type="slidenum">
              <a:rPr lang="en-US"/>
              <a:pPr/>
              <a:t>20</a:t>
            </a:fld>
            <a:endParaRPr lang="en-US"/>
          </a:p>
        </p:txBody>
      </p:sp>
      <p:sp>
        <p:nvSpPr>
          <p:cNvPr id="78850"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itchFamily="34" charset="0"/>
                <a:ea typeface="ＭＳ Ｐゴシック" charset="-128"/>
              </a:defRPr>
            </a:lvl1pPr>
            <a:lvl2pPr marL="37931725" indent="-37474525">
              <a:defRPr sz="2400">
                <a:solidFill>
                  <a:schemeClr val="tx1"/>
                </a:solidFill>
                <a:latin typeface="Arial" pitchFamily="34" charset="0"/>
                <a:ea typeface="ＭＳ Ｐゴシック" charset="-128"/>
              </a:defRPr>
            </a:lvl2pPr>
            <a:lvl3pPr>
              <a:defRPr sz="2400">
                <a:solidFill>
                  <a:schemeClr val="tx1"/>
                </a:solidFill>
                <a:latin typeface="Arial" pitchFamily="34" charset="0"/>
                <a:ea typeface="ＭＳ Ｐゴシック" charset="-128"/>
              </a:defRPr>
            </a:lvl3pPr>
            <a:lvl4pPr>
              <a:defRPr sz="2400">
                <a:solidFill>
                  <a:schemeClr val="tx1"/>
                </a:solidFill>
                <a:latin typeface="Arial" pitchFamily="34" charset="0"/>
                <a:ea typeface="ＭＳ Ｐゴシック" charset="-128"/>
              </a:defRPr>
            </a:lvl4pPr>
            <a:lvl5pPr>
              <a:defRPr sz="2400">
                <a:solidFill>
                  <a:schemeClr val="tx1"/>
                </a:solidFill>
                <a:latin typeface="Arial" pitchFamily="34" charset="0"/>
                <a:ea typeface="ＭＳ Ｐゴシック" charset="-128"/>
              </a:defRPr>
            </a:lvl5pPr>
            <a:lvl6pPr marL="457200" eaLnBrk="0" fontAlgn="base" hangingPunct="0">
              <a:spcBef>
                <a:spcPct val="0"/>
              </a:spcBef>
              <a:spcAft>
                <a:spcPct val="0"/>
              </a:spcAft>
              <a:defRPr sz="2400">
                <a:solidFill>
                  <a:schemeClr val="tx1"/>
                </a:solidFill>
                <a:latin typeface="Arial" pitchFamily="34" charset="0"/>
                <a:ea typeface="ＭＳ Ｐゴシック" charset="-128"/>
              </a:defRPr>
            </a:lvl6pPr>
            <a:lvl7pPr marL="914400" eaLnBrk="0" fontAlgn="base" hangingPunct="0">
              <a:spcBef>
                <a:spcPct val="0"/>
              </a:spcBef>
              <a:spcAft>
                <a:spcPct val="0"/>
              </a:spcAft>
              <a:defRPr sz="2400">
                <a:solidFill>
                  <a:schemeClr val="tx1"/>
                </a:solidFill>
                <a:latin typeface="Arial" pitchFamily="34" charset="0"/>
                <a:ea typeface="ＭＳ Ｐゴシック" charset="-128"/>
              </a:defRPr>
            </a:lvl7pPr>
            <a:lvl8pPr marL="1371600" eaLnBrk="0" fontAlgn="base" hangingPunct="0">
              <a:spcBef>
                <a:spcPct val="0"/>
              </a:spcBef>
              <a:spcAft>
                <a:spcPct val="0"/>
              </a:spcAft>
              <a:defRPr sz="2400">
                <a:solidFill>
                  <a:schemeClr val="tx1"/>
                </a:solidFill>
                <a:latin typeface="Arial" pitchFamily="34" charset="0"/>
                <a:ea typeface="ＭＳ Ｐゴシック" charset="-128"/>
              </a:defRPr>
            </a:lvl8pPr>
            <a:lvl9pPr marL="1828800" eaLnBrk="0" fontAlgn="base" hangingPunct="0">
              <a:spcBef>
                <a:spcPct val="0"/>
              </a:spcBef>
              <a:spcAft>
                <a:spcPct val="0"/>
              </a:spcAft>
              <a:defRPr sz="2400">
                <a:solidFill>
                  <a:schemeClr val="tx1"/>
                </a:solidFill>
                <a:latin typeface="Arial" pitchFamily="34" charset="0"/>
                <a:ea typeface="ＭＳ Ｐゴシック" charset="-128"/>
              </a:defRPr>
            </a:lvl9pPr>
          </a:lstStyle>
          <a:p>
            <a:pPr algn="r"/>
            <a:fld id="{1D1932C8-F498-4F5E-B732-E744CDB89A4B}" type="slidenum">
              <a:rPr lang="en-US" sz="1200"/>
              <a:pPr algn="r"/>
              <a:t>20</a:t>
            </a:fld>
            <a:endParaRPr lang="en-US" sz="1200"/>
          </a:p>
        </p:txBody>
      </p:sp>
      <p:sp>
        <p:nvSpPr>
          <p:cNvPr id="78851"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78852"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lIns="89730" tIns="44865" rIns="89730" bIns="44865"/>
          <a:lstStyle/>
          <a:p>
            <a:r>
              <a:rPr lang="en-US"/>
              <a:t>How might you use this task to extend or assess student knowledge of the content and competence in the practices?</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C721295B-9A77-4832-A342-096840346990}" type="slidenum">
              <a:rPr lang="en-US"/>
              <a:pPr/>
              <a:t>21</a:t>
            </a:fld>
            <a:endParaRPr lang="en-US"/>
          </a:p>
        </p:txBody>
      </p:sp>
      <p:sp>
        <p:nvSpPr>
          <p:cNvPr id="80898"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itchFamily="34" charset="0"/>
                <a:ea typeface="ＭＳ Ｐゴシック" charset="-128"/>
              </a:defRPr>
            </a:lvl1pPr>
            <a:lvl2pPr marL="37931725" indent="-37474525">
              <a:defRPr sz="2400">
                <a:solidFill>
                  <a:schemeClr val="tx1"/>
                </a:solidFill>
                <a:latin typeface="Arial" pitchFamily="34" charset="0"/>
                <a:ea typeface="ＭＳ Ｐゴシック" charset="-128"/>
              </a:defRPr>
            </a:lvl2pPr>
            <a:lvl3pPr>
              <a:defRPr sz="2400">
                <a:solidFill>
                  <a:schemeClr val="tx1"/>
                </a:solidFill>
                <a:latin typeface="Arial" pitchFamily="34" charset="0"/>
                <a:ea typeface="ＭＳ Ｐゴシック" charset="-128"/>
              </a:defRPr>
            </a:lvl3pPr>
            <a:lvl4pPr>
              <a:defRPr sz="2400">
                <a:solidFill>
                  <a:schemeClr val="tx1"/>
                </a:solidFill>
                <a:latin typeface="Arial" pitchFamily="34" charset="0"/>
                <a:ea typeface="ＭＳ Ｐゴシック" charset="-128"/>
              </a:defRPr>
            </a:lvl4pPr>
            <a:lvl5pPr>
              <a:defRPr sz="2400">
                <a:solidFill>
                  <a:schemeClr val="tx1"/>
                </a:solidFill>
                <a:latin typeface="Arial" pitchFamily="34" charset="0"/>
                <a:ea typeface="ＭＳ Ｐゴシック" charset="-128"/>
              </a:defRPr>
            </a:lvl5pPr>
            <a:lvl6pPr marL="457200" eaLnBrk="0" fontAlgn="base" hangingPunct="0">
              <a:spcBef>
                <a:spcPct val="0"/>
              </a:spcBef>
              <a:spcAft>
                <a:spcPct val="0"/>
              </a:spcAft>
              <a:defRPr sz="2400">
                <a:solidFill>
                  <a:schemeClr val="tx1"/>
                </a:solidFill>
                <a:latin typeface="Arial" pitchFamily="34" charset="0"/>
                <a:ea typeface="ＭＳ Ｐゴシック" charset="-128"/>
              </a:defRPr>
            </a:lvl6pPr>
            <a:lvl7pPr marL="914400" eaLnBrk="0" fontAlgn="base" hangingPunct="0">
              <a:spcBef>
                <a:spcPct val="0"/>
              </a:spcBef>
              <a:spcAft>
                <a:spcPct val="0"/>
              </a:spcAft>
              <a:defRPr sz="2400">
                <a:solidFill>
                  <a:schemeClr val="tx1"/>
                </a:solidFill>
                <a:latin typeface="Arial" pitchFamily="34" charset="0"/>
                <a:ea typeface="ＭＳ Ｐゴシック" charset="-128"/>
              </a:defRPr>
            </a:lvl7pPr>
            <a:lvl8pPr marL="1371600" eaLnBrk="0" fontAlgn="base" hangingPunct="0">
              <a:spcBef>
                <a:spcPct val="0"/>
              </a:spcBef>
              <a:spcAft>
                <a:spcPct val="0"/>
              </a:spcAft>
              <a:defRPr sz="2400">
                <a:solidFill>
                  <a:schemeClr val="tx1"/>
                </a:solidFill>
                <a:latin typeface="Arial" pitchFamily="34" charset="0"/>
                <a:ea typeface="ＭＳ Ｐゴシック" charset="-128"/>
              </a:defRPr>
            </a:lvl8pPr>
            <a:lvl9pPr marL="1828800" eaLnBrk="0" fontAlgn="base" hangingPunct="0">
              <a:spcBef>
                <a:spcPct val="0"/>
              </a:spcBef>
              <a:spcAft>
                <a:spcPct val="0"/>
              </a:spcAft>
              <a:defRPr sz="2400">
                <a:solidFill>
                  <a:schemeClr val="tx1"/>
                </a:solidFill>
                <a:latin typeface="Arial" pitchFamily="34" charset="0"/>
                <a:ea typeface="ＭＳ Ｐゴシック" charset="-128"/>
              </a:defRPr>
            </a:lvl9pPr>
          </a:lstStyle>
          <a:p>
            <a:pPr algn="r"/>
            <a:fld id="{3B2F000D-2AA4-40A9-8D1B-B521FA241743}" type="slidenum">
              <a:rPr lang="en-US" sz="1200"/>
              <a:pPr algn="r"/>
              <a:t>21</a:t>
            </a:fld>
            <a:endParaRPr lang="en-US" sz="1200"/>
          </a:p>
        </p:txBody>
      </p:sp>
      <p:sp>
        <p:nvSpPr>
          <p:cNvPr id="80899"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80900"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lIns="89730" tIns="44865" rIns="89730" bIns="44865"/>
          <a:lstStyle/>
          <a:p>
            <a:r>
              <a:rPr lang="en-US"/>
              <a:t>Discuss the concept of “re-engagement” as used in the process to deepen and clarify student understanding.</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F77C6C03-C11F-4CE1-8597-9CAD0CA1751F}" type="slidenum">
              <a:rPr lang="en-US"/>
              <a:pPr/>
              <a:t>22</a:t>
            </a:fld>
            <a:endParaRPr lang="en-US"/>
          </a:p>
        </p:txBody>
      </p:sp>
      <p:sp>
        <p:nvSpPr>
          <p:cNvPr id="82946"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itchFamily="34" charset="0"/>
                <a:ea typeface="ＭＳ Ｐゴシック" charset="-128"/>
              </a:defRPr>
            </a:lvl1pPr>
            <a:lvl2pPr marL="37931725" indent="-37474525">
              <a:defRPr sz="2400">
                <a:solidFill>
                  <a:schemeClr val="tx1"/>
                </a:solidFill>
                <a:latin typeface="Arial" pitchFamily="34" charset="0"/>
                <a:ea typeface="ＭＳ Ｐゴシック" charset="-128"/>
              </a:defRPr>
            </a:lvl2pPr>
            <a:lvl3pPr>
              <a:defRPr sz="2400">
                <a:solidFill>
                  <a:schemeClr val="tx1"/>
                </a:solidFill>
                <a:latin typeface="Arial" pitchFamily="34" charset="0"/>
                <a:ea typeface="ＭＳ Ｐゴシック" charset="-128"/>
              </a:defRPr>
            </a:lvl3pPr>
            <a:lvl4pPr>
              <a:defRPr sz="2400">
                <a:solidFill>
                  <a:schemeClr val="tx1"/>
                </a:solidFill>
                <a:latin typeface="Arial" pitchFamily="34" charset="0"/>
                <a:ea typeface="ＭＳ Ｐゴシック" charset="-128"/>
              </a:defRPr>
            </a:lvl4pPr>
            <a:lvl5pPr>
              <a:defRPr sz="2400">
                <a:solidFill>
                  <a:schemeClr val="tx1"/>
                </a:solidFill>
                <a:latin typeface="Arial" pitchFamily="34" charset="0"/>
                <a:ea typeface="ＭＳ Ｐゴシック" charset="-128"/>
              </a:defRPr>
            </a:lvl5pPr>
            <a:lvl6pPr marL="457200" eaLnBrk="0" fontAlgn="base" hangingPunct="0">
              <a:spcBef>
                <a:spcPct val="0"/>
              </a:spcBef>
              <a:spcAft>
                <a:spcPct val="0"/>
              </a:spcAft>
              <a:defRPr sz="2400">
                <a:solidFill>
                  <a:schemeClr val="tx1"/>
                </a:solidFill>
                <a:latin typeface="Arial" pitchFamily="34" charset="0"/>
                <a:ea typeface="ＭＳ Ｐゴシック" charset="-128"/>
              </a:defRPr>
            </a:lvl6pPr>
            <a:lvl7pPr marL="914400" eaLnBrk="0" fontAlgn="base" hangingPunct="0">
              <a:spcBef>
                <a:spcPct val="0"/>
              </a:spcBef>
              <a:spcAft>
                <a:spcPct val="0"/>
              </a:spcAft>
              <a:defRPr sz="2400">
                <a:solidFill>
                  <a:schemeClr val="tx1"/>
                </a:solidFill>
                <a:latin typeface="Arial" pitchFamily="34" charset="0"/>
                <a:ea typeface="ＭＳ Ｐゴシック" charset="-128"/>
              </a:defRPr>
            </a:lvl7pPr>
            <a:lvl8pPr marL="1371600" eaLnBrk="0" fontAlgn="base" hangingPunct="0">
              <a:spcBef>
                <a:spcPct val="0"/>
              </a:spcBef>
              <a:spcAft>
                <a:spcPct val="0"/>
              </a:spcAft>
              <a:defRPr sz="2400">
                <a:solidFill>
                  <a:schemeClr val="tx1"/>
                </a:solidFill>
                <a:latin typeface="Arial" pitchFamily="34" charset="0"/>
                <a:ea typeface="ＭＳ Ｐゴシック" charset="-128"/>
              </a:defRPr>
            </a:lvl8pPr>
            <a:lvl9pPr marL="1828800" eaLnBrk="0" fontAlgn="base" hangingPunct="0">
              <a:spcBef>
                <a:spcPct val="0"/>
              </a:spcBef>
              <a:spcAft>
                <a:spcPct val="0"/>
              </a:spcAft>
              <a:defRPr sz="2400">
                <a:solidFill>
                  <a:schemeClr val="tx1"/>
                </a:solidFill>
                <a:latin typeface="Arial" pitchFamily="34" charset="0"/>
                <a:ea typeface="ＭＳ Ｐゴシック" charset="-128"/>
              </a:defRPr>
            </a:lvl9pPr>
          </a:lstStyle>
          <a:p>
            <a:pPr algn="r"/>
            <a:fld id="{406B4ECA-E10B-417D-B842-52B779FD31CF}" type="slidenum">
              <a:rPr lang="en-US" sz="1200"/>
              <a:pPr algn="r"/>
              <a:t>22</a:t>
            </a:fld>
            <a:endParaRPr lang="en-US" sz="1200"/>
          </a:p>
        </p:txBody>
      </p:sp>
      <p:sp>
        <p:nvSpPr>
          <p:cNvPr id="82947"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82948"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lIns="89730" tIns="44865" rIns="89730" bIns="44865"/>
          <a:lstStyle/>
          <a:p>
            <a:r>
              <a:rPr lang="en-US"/>
              <a:t>What does it look like </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81A2FF-9436-4AC2-B35A-5C182A1A50EF}" type="slidenum">
              <a:rPr lang="en-US"/>
              <a:pPr/>
              <a:t>23</a:t>
            </a:fld>
            <a:endParaRPr lang="en-US"/>
          </a:p>
        </p:txBody>
      </p:sp>
      <p:sp>
        <p:nvSpPr>
          <p:cNvPr id="43010"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3011"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C4F06E-F7E8-450D-9506-A062B464C7CC}" type="slidenum">
              <a:rPr lang="en-US"/>
              <a:pPr/>
              <a:t>24</a:t>
            </a:fld>
            <a:endParaRPr lang="en-US"/>
          </a:p>
        </p:txBody>
      </p:sp>
      <p:sp>
        <p:nvSpPr>
          <p:cNvPr id="52226"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222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4093CD-FF68-4ADA-BB10-FE1A4A817E49}" type="slidenum">
              <a:rPr lang="en-US"/>
              <a:pPr/>
              <a:t>25</a:t>
            </a:fld>
            <a:endParaRPr lang="en-US"/>
          </a:p>
        </p:txBody>
      </p:sp>
      <p:sp>
        <p:nvSpPr>
          <p:cNvPr id="47106"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710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1D279C-C944-4692-95A9-B9C01C4E97E3}" type="slidenum">
              <a:rPr lang="en-US"/>
              <a:pPr/>
              <a:t>3</a:t>
            </a:fld>
            <a:endParaRPr lang="en-US"/>
          </a:p>
        </p:txBody>
      </p:sp>
      <p:sp>
        <p:nvSpPr>
          <p:cNvPr id="50178"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017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7D261F0-B94A-406E-B841-7FE0B2634781}" type="slidenum">
              <a:rPr lang="en-US"/>
              <a:pPr/>
              <a:t>4</a:t>
            </a:fld>
            <a:endParaRPr lang="en-US"/>
          </a:p>
        </p:txBody>
      </p:sp>
      <p:sp>
        <p:nvSpPr>
          <p:cNvPr id="10242"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0243"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t>The next six slides describe the connections between the new Standards for Mathematical Practice and their predecessors… the NCTM Process Standards and the NRC’s Stands of Mathematical Proficiency.  Review each of the slides and ask for any questions from participants.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EAFBD2-6AC8-45D1-BF09-8E6F075AB93D}" type="slidenum">
              <a:rPr lang="en-US"/>
              <a:pPr/>
              <a:t>5</a:t>
            </a:fld>
            <a:endParaRPr lang="en-US"/>
          </a:p>
        </p:txBody>
      </p:sp>
      <p:sp>
        <p:nvSpPr>
          <p:cNvPr id="22530"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2531"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t>Refer participants to the handout with the description of the CCSS Standards for Mathematical Practices.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8E842D-7DAB-43E1-A5F0-1D10450DE835}" type="slidenum">
              <a:rPr lang="en-US"/>
              <a:pPr/>
              <a:t>6</a:t>
            </a:fld>
            <a:endParaRPr lang="en-US"/>
          </a:p>
        </p:txBody>
      </p:sp>
      <p:sp>
        <p:nvSpPr>
          <p:cNvPr id="24578"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457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r>
              <a:rPr lang="en-US"/>
              <a:t>Overview Notes:  Have participants divide the Standards for Mathematical Practice with a partner.  Give participants time to read and think individually (no more than 5 min.) about their portion of the 8 Standards for Mathematical Practice. Remind participants they will need to summarize each of their four standards for their partner (step 2).  </a:t>
            </a:r>
          </a:p>
          <a:p>
            <a:endParaRPr lang="en-US"/>
          </a:p>
          <a:p>
            <a:r>
              <a:rPr lang="en-US"/>
              <a:t>Once partners have had a chance to discuss the standards of practice and to consider the focus question “</a:t>
            </a:r>
            <a:r>
              <a:rPr lang="en-US" i="1"/>
              <a:t>What implications might the standards of practice have on your classroom?” have them make notes regarding the implications they see for their classrooms, school, or mathematics program.  If there is time, ask for a few thoughts to be shared with the whole group.  This does not need to be a long discussion, just enough to encourage participants to begin to connect these practices to their work!  </a:t>
            </a:r>
          </a:p>
          <a:p>
            <a:endParaRPr lang="en-US" i="1"/>
          </a:p>
          <a:p>
            <a:r>
              <a:rPr lang="en-US" i="1"/>
              <a:t>Let folks know that they will come back to this question near the end of the session.</a:t>
            </a:r>
          </a:p>
          <a:p>
            <a:endParaRPr lang="en-US" i="1"/>
          </a:p>
          <a:p>
            <a:r>
              <a:rPr lang="en-US" i="1"/>
              <a:t>Other session Notes:</a:t>
            </a:r>
          </a:p>
          <a:p>
            <a:r>
              <a:rPr lang="en-US"/>
              <a:t>Give participants time to review and think individually (no more than 5 min.) about the 8 Standards for Mathematical Practice. Let participants know that they will be asked to share their new insights with a partner (step 2).  </a:t>
            </a:r>
          </a:p>
          <a:p>
            <a:endParaRPr lang="en-US"/>
          </a:p>
          <a:p>
            <a:r>
              <a:rPr lang="en-US"/>
              <a:t>Have participants select a partner and then discuss their new insights into the standards of practice.  Next ask them to consider the focus question “</a:t>
            </a:r>
            <a:r>
              <a:rPr lang="en-US" i="1"/>
              <a:t>What implications might the standards of practice have on your classroom?” have them make notes regarding the implications they see for their classrooms, school, or mathematics program.  If there is time, ask for a few thoughts to be shared with the whole group.  This does not need to be a long discussion, just enough to encourage participants to begin to connect these practices to their work!  </a:t>
            </a:r>
          </a:p>
          <a:p>
            <a:endParaRPr lang="en-US" i="1"/>
          </a:p>
          <a:p>
            <a:r>
              <a:rPr lang="en-US" i="1"/>
              <a:t>Let folks know that they will come back to this question near the end of the session.</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A0EE9F-31D3-4601-A688-EA78DC1A6C16}" type="slidenum">
              <a:rPr lang="en-US"/>
              <a:pPr/>
              <a:t>7</a:t>
            </a:fld>
            <a:endParaRPr lang="en-US"/>
          </a:p>
        </p:txBody>
      </p:sp>
      <p:sp>
        <p:nvSpPr>
          <p:cNvPr id="54274"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4275"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lIns="89730" tIns="44865" rIns="89730" bIns="44865"/>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D10EAA6D-0F67-4A88-AB24-7E47C880C13E}" type="slidenum">
              <a:rPr lang="en-US"/>
              <a:pPr/>
              <a:t>8</a:t>
            </a:fld>
            <a:endParaRPr lang="en-US"/>
          </a:p>
        </p:txBody>
      </p:sp>
      <p:sp>
        <p:nvSpPr>
          <p:cNvPr id="56322"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itchFamily="34" charset="0"/>
                <a:ea typeface="ＭＳ Ｐゴシック" charset="-128"/>
              </a:defRPr>
            </a:lvl1pPr>
            <a:lvl2pPr marL="37931725" indent="-37474525">
              <a:defRPr sz="2400">
                <a:solidFill>
                  <a:schemeClr val="tx1"/>
                </a:solidFill>
                <a:latin typeface="Arial" pitchFamily="34" charset="0"/>
                <a:ea typeface="ＭＳ Ｐゴシック" charset="-128"/>
              </a:defRPr>
            </a:lvl2pPr>
            <a:lvl3pPr>
              <a:defRPr sz="2400">
                <a:solidFill>
                  <a:schemeClr val="tx1"/>
                </a:solidFill>
                <a:latin typeface="Arial" pitchFamily="34" charset="0"/>
                <a:ea typeface="ＭＳ Ｐゴシック" charset="-128"/>
              </a:defRPr>
            </a:lvl3pPr>
            <a:lvl4pPr>
              <a:defRPr sz="2400">
                <a:solidFill>
                  <a:schemeClr val="tx1"/>
                </a:solidFill>
                <a:latin typeface="Arial" pitchFamily="34" charset="0"/>
                <a:ea typeface="ＭＳ Ｐゴシック" charset="-128"/>
              </a:defRPr>
            </a:lvl4pPr>
            <a:lvl5pPr>
              <a:defRPr sz="2400">
                <a:solidFill>
                  <a:schemeClr val="tx1"/>
                </a:solidFill>
                <a:latin typeface="Arial" pitchFamily="34" charset="0"/>
                <a:ea typeface="ＭＳ Ｐゴシック" charset="-128"/>
              </a:defRPr>
            </a:lvl5pPr>
            <a:lvl6pPr marL="457200" eaLnBrk="0" fontAlgn="base" hangingPunct="0">
              <a:spcBef>
                <a:spcPct val="0"/>
              </a:spcBef>
              <a:spcAft>
                <a:spcPct val="0"/>
              </a:spcAft>
              <a:defRPr sz="2400">
                <a:solidFill>
                  <a:schemeClr val="tx1"/>
                </a:solidFill>
                <a:latin typeface="Arial" pitchFamily="34" charset="0"/>
                <a:ea typeface="ＭＳ Ｐゴシック" charset="-128"/>
              </a:defRPr>
            </a:lvl6pPr>
            <a:lvl7pPr marL="914400" eaLnBrk="0" fontAlgn="base" hangingPunct="0">
              <a:spcBef>
                <a:spcPct val="0"/>
              </a:spcBef>
              <a:spcAft>
                <a:spcPct val="0"/>
              </a:spcAft>
              <a:defRPr sz="2400">
                <a:solidFill>
                  <a:schemeClr val="tx1"/>
                </a:solidFill>
                <a:latin typeface="Arial" pitchFamily="34" charset="0"/>
                <a:ea typeface="ＭＳ Ｐゴシック" charset="-128"/>
              </a:defRPr>
            </a:lvl7pPr>
            <a:lvl8pPr marL="1371600" eaLnBrk="0" fontAlgn="base" hangingPunct="0">
              <a:spcBef>
                <a:spcPct val="0"/>
              </a:spcBef>
              <a:spcAft>
                <a:spcPct val="0"/>
              </a:spcAft>
              <a:defRPr sz="2400">
                <a:solidFill>
                  <a:schemeClr val="tx1"/>
                </a:solidFill>
                <a:latin typeface="Arial" pitchFamily="34" charset="0"/>
                <a:ea typeface="ＭＳ Ｐゴシック" charset="-128"/>
              </a:defRPr>
            </a:lvl8pPr>
            <a:lvl9pPr marL="1828800" eaLnBrk="0" fontAlgn="base" hangingPunct="0">
              <a:spcBef>
                <a:spcPct val="0"/>
              </a:spcBef>
              <a:spcAft>
                <a:spcPct val="0"/>
              </a:spcAft>
              <a:defRPr sz="2400">
                <a:solidFill>
                  <a:schemeClr val="tx1"/>
                </a:solidFill>
                <a:latin typeface="Arial" pitchFamily="34" charset="0"/>
                <a:ea typeface="ＭＳ Ｐゴシック" charset="-128"/>
              </a:defRPr>
            </a:lvl9pPr>
          </a:lstStyle>
          <a:p>
            <a:pPr algn="r"/>
            <a:fld id="{9E1F534B-7BEC-4C1A-961F-0366438F9D01}" type="slidenum">
              <a:rPr lang="en-US" sz="1200"/>
              <a:pPr algn="r"/>
              <a:t>8</a:t>
            </a:fld>
            <a:endParaRPr lang="en-US" sz="1200"/>
          </a:p>
        </p:txBody>
      </p:sp>
      <p:sp>
        <p:nvSpPr>
          <p:cNvPr id="56323"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6324"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lIns="89730" tIns="44865" rIns="89730" bIns="44865"/>
          <a:lstStyle/>
          <a:p>
            <a:r>
              <a:rPr lang="en-US"/>
              <a:t>Facilitator might want to post the goals of the PD.</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992B1301-8246-4210-AE12-0703264A0353}" type="slidenum">
              <a:rPr lang="en-US"/>
              <a:pPr/>
              <a:t>9</a:t>
            </a:fld>
            <a:endParaRPr lang="en-US"/>
          </a:p>
        </p:txBody>
      </p:sp>
      <p:sp>
        <p:nvSpPr>
          <p:cNvPr id="58370"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itchFamily="34" charset="0"/>
                <a:ea typeface="ＭＳ Ｐゴシック" charset="-128"/>
              </a:defRPr>
            </a:lvl1pPr>
            <a:lvl2pPr marL="37931725" indent="-37474525">
              <a:defRPr sz="2400">
                <a:solidFill>
                  <a:schemeClr val="tx1"/>
                </a:solidFill>
                <a:latin typeface="Arial" pitchFamily="34" charset="0"/>
                <a:ea typeface="ＭＳ Ｐゴシック" charset="-128"/>
              </a:defRPr>
            </a:lvl2pPr>
            <a:lvl3pPr>
              <a:defRPr sz="2400">
                <a:solidFill>
                  <a:schemeClr val="tx1"/>
                </a:solidFill>
                <a:latin typeface="Arial" pitchFamily="34" charset="0"/>
                <a:ea typeface="ＭＳ Ｐゴシック" charset="-128"/>
              </a:defRPr>
            </a:lvl3pPr>
            <a:lvl4pPr>
              <a:defRPr sz="2400">
                <a:solidFill>
                  <a:schemeClr val="tx1"/>
                </a:solidFill>
                <a:latin typeface="Arial" pitchFamily="34" charset="0"/>
                <a:ea typeface="ＭＳ Ｐゴシック" charset="-128"/>
              </a:defRPr>
            </a:lvl4pPr>
            <a:lvl5pPr>
              <a:defRPr sz="2400">
                <a:solidFill>
                  <a:schemeClr val="tx1"/>
                </a:solidFill>
                <a:latin typeface="Arial" pitchFamily="34" charset="0"/>
                <a:ea typeface="ＭＳ Ｐゴシック" charset="-128"/>
              </a:defRPr>
            </a:lvl5pPr>
            <a:lvl6pPr marL="457200" eaLnBrk="0" fontAlgn="base" hangingPunct="0">
              <a:spcBef>
                <a:spcPct val="0"/>
              </a:spcBef>
              <a:spcAft>
                <a:spcPct val="0"/>
              </a:spcAft>
              <a:defRPr sz="2400">
                <a:solidFill>
                  <a:schemeClr val="tx1"/>
                </a:solidFill>
                <a:latin typeface="Arial" pitchFamily="34" charset="0"/>
                <a:ea typeface="ＭＳ Ｐゴシック" charset="-128"/>
              </a:defRPr>
            </a:lvl6pPr>
            <a:lvl7pPr marL="914400" eaLnBrk="0" fontAlgn="base" hangingPunct="0">
              <a:spcBef>
                <a:spcPct val="0"/>
              </a:spcBef>
              <a:spcAft>
                <a:spcPct val="0"/>
              </a:spcAft>
              <a:defRPr sz="2400">
                <a:solidFill>
                  <a:schemeClr val="tx1"/>
                </a:solidFill>
                <a:latin typeface="Arial" pitchFamily="34" charset="0"/>
                <a:ea typeface="ＭＳ Ｐゴシック" charset="-128"/>
              </a:defRPr>
            </a:lvl7pPr>
            <a:lvl8pPr marL="1371600" eaLnBrk="0" fontAlgn="base" hangingPunct="0">
              <a:spcBef>
                <a:spcPct val="0"/>
              </a:spcBef>
              <a:spcAft>
                <a:spcPct val="0"/>
              </a:spcAft>
              <a:defRPr sz="2400">
                <a:solidFill>
                  <a:schemeClr val="tx1"/>
                </a:solidFill>
                <a:latin typeface="Arial" pitchFamily="34" charset="0"/>
                <a:ea typeface="ＭＳ Ｐゴシック" charset="-128"/>
              </a:defRPr>
            </a:lvl8pPr>
            <a:lvl9pPr marL="1828800" eaLnBrk="0" fontAlgn="base" hangingPunct="0">
              <a:spcBef>
                <a:spcPct val="0"/>
              </a:spcBef>
              <a:spcAft>
                <a:spcPct val="0"/>
              </a:spcAft>
              <a:defRPr sz="2400">
                <a:solidFill>
                  <a:schemeClr val="tx1"/>
                </a:solidFill>
                <a:latin typeface="Arial" pitchFamily="34" charset="0"/>
                <a:ea typeface="ＭＳ Ｐゴシック" charset="-128"/>
              </a:defRPr>
            </a:lvl9pPr>
          </a:lstStyle>
          <a:p>
            <a:pPr algn="r"/>
            <a:fld id="{94731C1A-1B3F-46B0-BE53-5703B71B5C24}" type="slidenum">
              <a:rPr lang="en-US" sz="1200"/>
              <a:pPr algn="r"/>
              <a:t>9</a:t>
            </a:fld>
            <a:endParaRPr lang="en-US" sz="1200"/>
          </a:p>
        </p:txBody>
      </p:sp>
      <p:sp>
        <p:nvSpPr>
          <p:cNvPr id="58371" name="Rectangle 2"/>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8372"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lIns="89730" tIns="44865" rIns="89730" bIns="44865"/>
          <a:lstStyle/>
          <a:p>
            <a:r>
              <a:rPr lang="en-US"/>
              <a:t>Source of the work is Inside Mathematics, a website developed by the Noyce Foundation as part of the Silicon Valley Mathematics Initiative in California. NCSM has permission to use any of the materials from this website. See next slide.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r>
              <a:rPr lang="en-US"/>
              <a:t>National Council of Supervisors of Mathematics</a:t>
            </a:r>
          </a:p>
          <a:p>
            <a:r>
              <a:rPr lang="en-US"/>
              <a:t>CCSS Standards of Mathematical Practice: Reasoning and Explaining</a:t>
            </a:r>
            <a:endParaRPr lang="en-US" sz="1400"/>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r>
              <a:rPr lang="en-US"/>
              <a:t>Slide </a:t>
            </a:r>
            <a:fld id="{1C6C0DF6-72F9-41B0-8042-C46D96DF1279}" type="slidenum">
              <a:rPr lang="en-US"/>
              <a:pPr/>
              <a:t>‹#›</a:t>
            </a:fld>
            <a:endParaRPr lang="en-US" sz="1400"/>
          </a:p>
        </p:txBody>
      </p:sp>
    </p:spTree>
    <p:extLst>
      <p:ext uri="{BB962C8B-B14F-4D97-AF65-F5344CB8AC3E}">
        <p14:creationId xmlns:p14="http://schemas.microsoft.com/office/powerpoint/2010/main" val="14823851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a:t>National Council of Supervisors of Mathematics</a:t>
            </a:r>
          </a:p>
          <a:p>
            <a:r>
              <a:rPr lang="en-US"/>
              <a:t>CCSS Standards of Mathematical Practice: Reasoning and Explaining</a:t>
            </a:r>
            <a:endParaRPr lang="en-US" sz="1400"/>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r>
              <a:rPr lang="en-US"/>
              <a:t>Slide </a:t>
            </a:r>
            <a:fld id="{1DEE7ABD-4115-41CF-BF6F-48EAF2552D2D}" type="slidenum">
              <a:rPr lang="en-US"/>
              <a:pPr/>
              <a:t>‹#›</a:t>
            </a:fld>
            <a:endParaRPr lang="en-US" sz="1400"/>
          </a:p>
        </p:txBody>
      </p:sp>
    </p:spTree>
    <p:extLst>
      <p:ext uri="{BB962C8B-B14F-4D97-AF65-F5344CB8AC3E}">
        <p14:creationId xmlns:p14="http://schemas.microsoft.com/office/powerpoint/2010/main" val="21524248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2400"/>
            <a:ext cx="2057400" cy="5973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2400"/>
            <a:ext cx="6019800" cy="59737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a:t>National Council of Supervisors of Mathematics</a:t>
            </a:r>
          </a:p>
          <a:p>
            <a:r>
              <a:rPr lang="en-US"/>
              <a:t>CCSS Standards of Mathematical Practice: Reasoning and Explaining</a:t>
            </a:r>
            <a:endParaRPr lang="en-US" sz="1400"/>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r>
              <a:rPr lang="en-US"/>
              <a:t>Slide </a:t>
            </a:r>
            <a:fld id="{BD3B22EB-1EF9-4020-BB76-54634848D50C}" type="slidenum">
              <a:rPr lang="en-US"/>
              <a:pPr/>
              <a:t>‹#›</a:t>
            </a:fld>
            <a:endParaRPr lang="en-US" sz="1400"/>
          </a:p>
        </p:txBody>
      </p:sp>
    </p:spTree>
    <p:extLst>
      <p:ext uri="{BB962C8B-B14F-4D97-AF65-F5344CB8AC3E}">
        <p14:creationId xmlns:p14="http://schemas.microsoft.com/office/powerpoint/2010/main" val="41052499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295400" y="152400"/>
            <a:ext cx="7391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600200"/>
            <a:ext cx="4038600" cy="4525963"/>
          </a:xfrm>
          <a:prstGeom prst="rect">
            <a:avLst/>
          </a:prstGeom>
        </p:spPr>
        <p:txBody>
          <a:bodyPr/>
          <a:lstStyle/>
          <a:p>
            <a:endParaRPr lang="en-US"/>
          </a:p>
        </p:txBody>
      </p:sp>
      <p:sp>
        <p:nvSpPr>
          <p:cNvPr id="5" name="Date Placeholder 4"/>
          <p:cNvSpPr>
            <a:spLocks noGrp="1"/>
          </p:cNvSpPr>
          <p:nvPr>
            <p:ph type="dt" sz="half" idx="10"/>
          </p:nvPr>
        </p:nvSpPr>
        <p:spPr>
          <a:xfrm>
            <a:off x="1143000" y="6400800"/>
            <a:ext cx="4343400" cy="457200"/>
          </a:xfrm>
        </p:spPr>
        <p:txBody>
          <a:bodyPr/>
          <a:lstStyle>
            <a:lvl1pPr>
              <a:defRPr/>
            </a:lvl1pPr>
          </a:lstStyle>
          <a:p>
            <a:r>
              <a:rPr lang="en-US"/>
              <a:t>National Council of Supervisors of Mathematics</a:t>
            </a:r>
          </a:p>
          <a:p>
            <a:r>
              <a:rPr lang="en-US"/>
              <a:t>CCSS Standards of Mathematical Practice: Reasoning and Explaining</a:t>
            </a:r>
            <a:endParaRPr lang="en-US" sz="1400"/>
          </a:p>
        </p:txBody>
      </p:sp>
      <p:sp>
        <p:nvSpPr>
          <p:cNvPr id="6" name="Footer Placeholder 5"/>
          <p:cNvSpPr>
            <a:spLocks noGrp="1"/>
          </p:cNvSpPr>
          <p:nvPr>
            <p:ph type="ftr" sz="quarter" idx="11"/>
          </p:nvPr>
        </p:nvSpPr>
        <p:spPr>
          <a:xfrm>
            <a:off x="4114800" y="6248400"/>
            <a:ext cx="26670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934200" y="6400800"/>
            <a:ext cx="1905000" cy="457200"/>
          </a:xfrm>
        </p:spPr>
        <p:txBody>
          <a:bodyPr/>
          <a:lstStyle>
            <a:lvl1pPr>
              <a:defRPr/>
            </a:lvl1pPr>
          </a:lstStyle>
          <a:p>
            <a:r>
              <a:rPr lang="en-US"/>
              <a:t>Slide </a:t>
            </a:r>
            <a:fld id="{AC7BDF64-C56B-4A28-910A-5226AA211496}" type="slidenum">
              <a:rPr lang="en-US"/>
              <a:pPr/>
              <a:t>‹#›</a:t>
            </a:fld>
            <a:endParaRPr lang="en-US" sz="1400"/>
          </a:p>
        </p:txBody>
      </p:sp>
    </p:spTree>
    <p:extLst>
      <p:ext uri="{BB962C8B-B14F-4D97-AF65-F5344CB8AC3E}">
        <p14:creationId xmlns:p14="http://schemas.microsoft.com/office/powerpoint/2010/main" val="7421113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a:t>National Council of Supervisors of Mathematics</a:t>
            </a:r>
          </a:p>
          <a:p>
            <a:r>
              <a:rPr lang="en-US"/>
              <a:t>CCSS Standards of Mathematical Practice: Reasoning and Explaining</a:t>
            </a:r>
            <a:endParaRPr lang="en-US" sz="1400"/>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r>
              <a:rPr lang="en-US"/>
              <a:t>Slide </a:t>
            </a:r>
            <a:fld id="{117FD0A0-EA7E-43B0-9B28-CC570A1059ED}" type="slidenum">
              <a:rPr lang="en-US"/>
              <a:pPr/>
              <a:t>‹#›</a:t>
            </a:fld>
            <a:endParaRPr lang="en-US" sz="1400"/>
          </a:p>
        </p:txBody>
      </p:sp>
    </p:spTree>
    <p:extLst>
      <p:ext uri="{BB962C8B-B14F-4D97-AF65-F5344CB8AC3E}">
        <p14:creationId xmlns:p14="http://schemas.microsoft.com/office/powerpoint/2010/main" val="14541321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en-US"/>
              <a:t>National Council of Supervisors of Mathematics</a:t>
            </a:r>
          </a:p>
          <a:p>
            <a:r>
              <a:rPr lang="en-US"/>
              <a:t>CCSS Standards of Mathematical Practice: Reasoning and Explaining</a:t>
            </a:r>
            <a:endParaRPr lang="en-US" sz="1400"/>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r>
              <a:rPr lang="en-US"/>
              <a:t>Slide </a:t>
            </a:r>
            <a:fld id="{383FFFDA-5E5F-4D3A-B313-78AD75F3D4FC}" type="slidenum">
              <a:rPr lang="en-US"/>
              <a:pPr/>
              <a:t>‹#›</a:t>
            </a:fld>
            <a:endParaRPr lang="en-US" sz="1400"/>
          </a:p>
        </p:txBody>
      </p:sp>
    </p:spTree>
    <p:extLst>
      <p:ext uri="{BB962C8B-B14F-4D97-AF65-F5344CB8AC3E}">
        <p14:creationId xmlns:p14="http://schemas.microsoft.com/office/powerpoint/2010/main" val="26635150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r>
              <a:rPr lang="en-US"/>
              <a:t>National Council of Supervisors of Mathematics</a:t>
            </a:r>
          </a:p>
          <a:p>
            <a:r>
              <a:rPr lang="en-US"/>
              <a:t>CCSS Standards of Mathematical Practice: Reasoning and Explaining</a:t>
            </a:r>
            <a:endParaRPr lang="en-US" sz="1400"/>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r>
              <a:rPr lang="en-US"/>
              <a:t>Slide </a:t>
            </a:r>
            <a:fld id="{C8C07FA1-2F7C-4869-A37A-A1F8990F551D}" type="slidenum">
              <a:rPr lang="en-US"/>
              <a:pPr/>
              <a:t>‹#›</a:t>
            </a:fld>
            <a:endParaRPr lang="en-US" sz="1400"/>
          </a:p>
        </p:txBody>
      </p:sp>
    </p:spTree>
    <p:extLst>
      <p:ext uri="{BB962C8B-B14F-4D97-AF65-F5344CB8AC3E}">
        <p14:creationId xmlns:p14="http://schemas.microsoft.com/office/powerpoint/2010/main" val="18360838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r>
              <a:rPr lang="en-US"/>
              <a:t>National Council of Supervisors of Mathematics</a:t>
            </a:r>
          </a:p>
          <a:p>
            <a:r>
              <a:rPr lang="en-US"/>
              <a:t>CCSS Standards of Mathematical Practice: Reasoning and Explaining</a:t>
            </a:r>
            <a:endParaRPr lang="en-US" sz="1400"/>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r>
              <a:rPr lang="en-US"/>
              <a:t>Slide </a:t>
            </a:r>
            <a:fld id="{C91A3AA4-8549-4AEF-BF49-BBC67C23F04B}" type="slidenum">
              <a:rPr lang="en-US"/>
              <a:pPr/>
              <a:t>‹#›</a:t>
            </a:fld>
            <a:endParaRPr lang="en-US" sz="1400"/>
          </a:p>
        </p:txBody>
      </p:sp>
    </p:spTree>
    <p:extLst>
      <p:ext uri="{BB962C8B-B14F-4D97-AF65-F5344CB8AC3E}">
        <p14:creationId xmlns:p14="http://schemas.microsoft.com/office/powerpoint/2010/main" val="3976472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r>
              <a:rPr lang="en-US"/>
              <a:t>National Council of Supervisors of Mathematics</a:t>
            </a:r>
          </a:p>
          <a:p>
            <a:r>
              <a:rPr lang="en-US"/>
              <a:t>CCSS Standards of Mathematical Practice: Reasoning and Explaining</a:t>
            </a:r>
            <a:endParaRPr lang="en-US" sz="1400"/>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r>
              <a:rPr lang="en-US"/>
              <a:t>Slide </a:t>
            </a:r>
            <a:fld id="{4FE31249-5D42-4ABD-8F19-1F3E9F78A8A4}" type="slidenum">
              <a:rPr lang="en-US"/>
              <a:pPr/>
              <a:t>‹#›</a:t>
            </a:fld>
            <a:endParaRPr lang="en-US" sz="1400"/>
          </a:p>
        </p:txBody>
      </p:sp>
    </p:spTree>
    <p:extLst>
      <p:ext uri="{BB962C8B-B14F-4D97-AF65-F5344CB8AC3E}">
        <p14:creationId xmlns:p14="http://schemas.microsoft.com/office/powerpoint/2010/main" val="3732664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a:t>National Council of Supervisors of Mathematics</a:t>
            </a:r>
          </a:p>
          <a:p>
            <a:r>
              <a:rPr lang="en-US"/>
              <a:t>CCSS Standards of Mathematical Practice: Reasoning and Explaining</a:t>
            </a:r>
            <a:endParaRPr lang="en-US" sz="1400"/>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r>
              <a:rPr lang="en-US"/>
              <a:t>Slide </a:t>
            </a:r>
            <a:fld id="{7E4F84AA-FDF3-419A-BC07-394014ACBAA3}" type="slidenum">
              <a:rPr lang="en-US"/>
              <a:pPr/>
              <a:t>‹#›</a:t>
            </a:fld>
            <a:endParaRPr lang="en-US" sz="1400"/>
          </a:p>
        </p:txBody>
      </p:sp>
    </p:spTree>
    <p:extLst>
      <p:ext uri="{BB962C8B-B14F-4D97-AF65-F5344CB8AC3E}">
        <p14:creationId xmlns:p14="http://schemas.microsoft.com/office/powerpoint/2010/main" val="1519847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a:t>National Council of Supervisors of Mathematics</a:t>
            </a:r>
          </a:p>
          <a:p>
            <a:r>
              <a:rPr lang="en-US"/>
              <a:t>CCSS Standards of Mathematical Practice: Reasoning and Explaining</a:t>
            </a:r>
            <a:endParaRPr lang="en-US" sz="1400"/>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r>
              <a:rPr lang="en-US"/>
              <a:t>Slide </a:t>
            </a:r>
            <a:fld id="{19DECCD2-6A05-4744-9983-6E08A6452700}" type="slidenum">
              <a:rPr lang="en-US"/>
              <a:pPr/>
              <a:t>‹#›</a:t>
            </a:fld>
            <a:endParaRPr lang="en-US" sz="1400"/>
          </a:p>
        </p:txBody>
      </p:sp>
    </p:spTree>
    <p:extLst>
      <p:ext uri="{BB962C8B-B14F-4D97-AF65-F5344CB8AC3E}">
        <p14:creationId xmlns:p14="http://schemas.microsoft.com/office/powerpoint/2010/main" val="32561182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a:t>National Council of Supervisors of Mathematics</a:t>
            </a:r>
          </a:p>
          <a:p>
            <a:r>
              <a:rPr lang="en-US"/>
              <a:t>CCSS Standards of Mathematical Practice: Reasoning and Explaining</a:t>
            </a:r>
            <a:endParaRPr lang="en-US" sz="1400"/>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r>
              <a:rPr lang="en-US"/>
              <a:t>Slide </a:t>
            </a:r>
            <a:fld id="{284DD991-AB23-4361-9BEC-A0CC389578EB}" type="slidenum">
              <a:rPr lang="en-US"/>
              <a:pPr/>
              <a:t>‹#›</a:t>
            </a:fld>
            <a:endParaRPr lang="en-US" sz="1400"/>
          </a:p>
        </p:txBody>
      </p:sp>
    </p:spTree>
    <p:extLst>
      <p:ext uri="{BB962C8B-B14F-4D97-AF65-F5344CB8AC3E}">
        <p14:creationId xmlns:p14="http://schemas.microsoft.com/office/powerpoint/2010/main" val="20034987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95400" y="152400"/>
            <a:ext cx="7391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4"/>
          <p:cNvSpPr>
            <a:spLocks noGrp="1" noChangeArrowheads="1"/>
          </p:cNvSpPr>
          <p:nvPr>
            <p:ph type="dt" sz="half" idx="2"/>
          </p:nvPr>
        </p:nvSpPr>
        <p:spPr bwMode="auto">
          <a:xfrm>
            <a:off x="1143000" y="6400800"/>
            <a:ext cx="43434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800"/>
            </a:lvl1pPr>
          </a:lstStyle>
          <a:p>
            <a:r>
              <a:rPr lang="en-US"/>
              <a:t>National Council of Supervisors of Mathematics</a:t>
            </a:r>
          </a:p>
          <a:p>
            <a:r>
              <a:rPr lang="en-US"/>
              <a:t>CCSS Standards of Mathematical Practice: Reasoning and Explaining</a:t>
            </a:r>
            <a:endParaRPr lang="en-US" sz="1400"/>
          </a:p>
        </p:txBody>
      </p:sp>
      <p:sp>
        <p:nvSpPr>
          <p:cNvPr id="1029" name="Rectangle 5"/>
          <p:cNvSpPr>
            <a:spLocks noGrp="1" noChangeArrowheads="1"/>
          </p:cNvSpPr>
          <p:nvPr>
            <p:ph type="ftr" sz="quarter" idx="3"/>
          </p:nvPr>
        </p:nvSpPr>
        <p:spPr bwMode="auto">
          <a:xfrm>
            <a:off x="4114800" y="6248400"/>
            <a:ext cx="2667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b="1"/>
            </a:lvl1pPr>
          </a:lstStyle>
          <a:p>
            <a:endParaRPr lang="en-US"/>
          </a:p>
        </p:txBody>
      </p:sp>
      <p:sp>
        <p:nvSpPr>
          <p:cNvPr id="1030" name="Rectangle 6"/>
          <p:cNvSpPr>
            <a:spLocks noGrp="1" noChangeArrowheads="1"/>
          </p:cNvSpPr>
          <p:nvPr>
            <p:ph type="sldNum" sz="quarter" idx="4"/>
          </p:nvPr>
        </p:nvSpPr>
        <p:spPr bwMode="auto">
          <a:xfrm>
            <a:off x="6934200" y="64008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800"/>
            </a:lvl1pPr>
          </a:lstStyle>
          <a:p>
            <a:r>
              <a:rPr lang="en-US"/>
              <a:t>Slide </a:t>
            </a:r>
            <a:fld id="{64C62BC6-0347-43EC-BAE5-D43369656A4B}" type="slidenum">
              <a:rPr lang="en-US"/>
              <a:pPr/>
              <a:t>‹#›</a:t>
            </a:fld>
            <a:endParaRPr lang="en-US" sz="1400"/>
          </a:p>
        </p:txBody>
      </p:sp>
      <p:grpSp>
        <p:nvGrpSpPr>
          <p:cNvPr id="1031" name="Group 7"/>
          <p:cNvGrpSpPr>
            <a:grpSpLocks/>
          </p:cNvGrpSpPr>
          <p:nvPr userDrawn="1"/>
        </p:nvGrpSpPr>
        <p:grpSpPr bwMode="auto">
          <a:xfrm>
            <a:off x="0" y="0"/>
            <a:ext cx="1028700" cy="6858000"/>
            <a:chOff x="0" y="0"/>
            <a:chExt cx="648" cy="4320"/>
          </a:xfrm>
        </p:grpSpPr>
        <p:grpSp>
          <p:nvGrpSpPr>
            <p:cNvPr id="2" name="Group 7"/>
            <p:cNvGrpSpPr>
              <a:grpSpLocks/>
            </p:cNvGrpSpPr>
            <p:nvPr userDrawn="1"/>
          </p:nvGrpSpPr>
          <p:grpSpPr bwMode="auto">
            <a:xfrm>
              <a:off x="0" y="0"/>
              <a:ext cx="639" cy="4320"/>
              <a:chOff x="0" y="0"/>
              <a:chExt cx="639" cy="4320"/>
            </a:xfrm>
          </p:grpSpPr>
          <p:pic>
            <p:nvPicPr>
              <p:cNvPr id="1033" name="Picture 8"/>
              <p:cNvPicPr>
                <a:picLocks noChangeAspect="1" noChangeArrowheads="1"/>
              </p:cNvPicPr>
              <p:nvPr userDrawn="1"/>
            </p:nvPicPr>
            <p:blipFill>
              <a:blip r:embed="rId14">
                <a:extLst>
                  <a:ext uri="{28A0092B-C50C-407E-A947-70E740481C1C}">
                    <a14:useLocalDpi xmlns:a14="http://schemas.microsoft.com/office/drawing/2010/main" val="0"/>
                  </a:ext>
                </a:extLst>
              </a:blip>
              <a:srcRect l="17122" r="8681"/>
              <a:stretch>
                <a:fillRect/>
              </a:stretch>
            </p:blipFill>
            <p:spPr bwMode="auto">
              <a:xfrm>
                <a:off x="0" y="0"/>
                <a:ext cx="639" cy="4320"/>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034" name="Picture 9"/>
              <p:cNvPicPr>
                <a:picLocks noChangeAspect="1" noChangeArrowheads="1"/>
              </p:cNvPicPr>
              <p:nvPr userDrawn="1"/>
            </p:nvPicPr>
            <p:blipFill>
              <a:blip r:embed="rId15">
                <a:extLst>
                  <a:ext uri="{28A0092B-C50C-407E-A947-70E740481C1C}">
                    <a14:useLocalDpi xmlns:a14="http://schemas.microsoft.com/office/drawing/2010/main" val="0"/>
                  </a:ext>
                </a:extLst>
              </a:blip>
              <a:srcRect t="9525"/>
              <a:stretch>
                <a:fillRect/>
              </a:stretch>
            </p:blipFill>
            <p:spPr bwMode="auto">
              <a:xfrm>
                <a:off x="0" y="2400"/>
                <a:ext cx="637" cy="912"/>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pic>
        </p:grpSp>
        <p:grpSp>
          <p:nvGrpSpPr>
            <p:cNvPr id="1035" name="Group 12"/>
            <p:cNvGrpSpPr>
              <a:grpSpLocks/>
            </p:cNvGrpSpPr>
            <p:nvPr userDrawn="1"/>
          </p:nvGrpSpPr>
          <p:grpSpPr bwMode="auto">
            <a:xfrm>
              <a:off x="0" y="556"/>
              <a:ext cx="648" cy="410"/>
              <a:chOff x="0" y="556"/>
              <a:chExt cx="648" cy="410"/>
            </a:xfrm>
          </p:grpSpPr>
          <p:pic>
            <p:nvPicPr>
              <p:cNvPr id="1036" name="Picture 13"/>
              <p:cNvPicPr>
                <a:picLocks noChangeAspect="1" noChangeArrowheads="1"/>
              </p:cNvPicPr>
              <p:nvPr userDrawn="1"/>
            </p:nvPicPr>
            <p:blipFill>
              <a:blip r:embed="rId16">
                <a:extLst>
                  <a:ext uri="{28A0092B-C50C-407E-A947-70E740481C1C}">
                    <a14:useLocalDpi xmlns:a14="http://schemas.microsoft.com/office/drawing/2010/main" val="0"/>
                  </a:ext>
                </a:extLst>
              </a:blip>
              <a:srcRect r="47333"/>
              <a:stretch>
                <a:fillRect/>
              </a:stretch>
            </p:blipFill>
            <p:spPr bwMode="auto">
              <a:xfrm>
                <a:off x="0" y="556"/>
                <a:ext cx="640" cy="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7166" name="Rectangle 14"/>
              <p:cNvSpPr>
                <a:spLocks noChangeArrowheads="1"/>
              </p:cNvSpPr>
              <p:nvPr userDrawn="1"/>
            </p:nvSpPr>
            <p:spPr bwMode="auto">
              <a:xfrm>
                <a:off x="208" y="568"/>
                <a:ext cx="440" cy="96"/>
              </a:xfrm>
              <a:prstGeom prst="rect">
                <a:avLst/>
              </a:prstGeom>
              <a:solidFill>
                <a:schemeClr val="tx2"/>
              </a:solidFill>
              <a:ln w="9525">
                <a:solidFill>
                  <a:schemeClr val="tx1"/>
                </a:solidFill>
                <a:miter lim="800000"/>
                <a:headEnd/>
                <a:tailEnd/>
              </a:ln>
            </p:spPr>
            <p:txBody>
              <a:bodyPr wrap="none" anchor="ctr"/>
              <a:lstStyle/>
              <a:p>
                <a:pPr>
                  <a:defRPr/>
                </a:pPr>
                <a:endParaRPr lang="en-US">
                  <a:latin typeface="Arial" charset="0"/>
                  <a:ea typeface="ＭＳ Ｐゴシック" pitchFamily="1" charset="-128"/>
                </a:endParaRPr>
              </a:p>
            </p:txBody>
          </p:sp>
        </p:grpSp>
      </p:grpSp>
      <p:sp>
        <p:nvSpPr>
          <p:cNvPr id="1032" name="Rectangle 8"/>
          <p:cNvSpPr>
            <a:spLocks noChangeArrowheads="1"/>
          </p:cNvSpPr>
          <p:nvPr userDrawn="1"/>
        </p:nvSpPr>
        <p:spPr bwMode="auto">
          <a:xfrm>
            <a:off x="1063625" y="1295400"/>
            <a:ext cx="8077200" cy="152400"/>
          </a:xfrm>
          <a:prstGeom prst="rect">
            <a:avLst/>
          </a:prstGeom>
          <a:gradFill rotWithShape="0">
            <a:gsLst>
              <a:gs pos="0">
                <a:srgbClr val="FFCC66">
                  <a:gamma/>
                  <a:shade val="20000"/>
                  <a:invGamma/>
                </a:srgbClr>
              </a:gs>
              <a:gs pos="50000">
                <a:srgbClr val="FFCC66"/>
              </a:gs>
              <a:gs pos="100000">
                <a:srgbClr val="FFCC66">
                  <a:gamma/>
                  <a:shade val="20000"/>
                  <a:invGamma/>
                </a:srgbClr>
              </a:gs>
            </a:gsLst>
            <a:lin ang="5400000" scaled="1"/>
          </a:gradFill>
          <a:ln w="12700">
            <a:noFill/>
            <a:miter lim="800000"/>
            <a:headEnd/>
            <a:tailEnd/>
          </a:ln>
          <a:effectLst/>
        </p:spPr>
        <p:txBody>
          <a:bodyPr wrap="none" anchor="ctr"/>
          <a:lstStyle/>
          <a:p>
            <a:pPr>
              <a:defRPr/>
            </a:pPr>
            <a:endParaRPr lang="en-US">
              <a:latin typeface="Arial" charset="0"/>
              <a:ea typeface="+mn-ea"/>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ea typeface="ＭＳ Ｐゴシック" charset="-128"/>
        </a:defRPr>
      </a:lvl2pPr>
      <a:lvl3pPr algn="ctr" rtl="0" fontAlgn="base">
        <a:spcBef>
          <a:spcPct val="0"/>
        </a:spcBef>
        <a:spcAft>
          <a:spcPct val="0"/>
        </a:spcAft>
        <a:defRPr sz="4400">
          <a:solidFill>
            <a:schemeClr val="tx2"/>
          </a:solidFill>
          <a:latin typeface="Arial" pitchFamily="34" charset="0"/>
          <a:ea typeface="ＭＳ Ｐゴシック" charset="-128"/>
        </a:defRPr>
      </a:lvl3pPr>
      <a:lvl4pPr algn="ctr" rtl="0" fontAlgn="base">
        <a:spcBef>
          <a:spcPct val="0"/>
        </a:spcBef>
        <a:spcAft>
          <a:spcPct val="0"/>
        </a:spcAft>
        <a:defRPr sz="4400">
          <a:solidFill>
            <a:schemeClr val="tx2"/>
          </a:solidFill>
          <a:latin typeface="Arial" pitchFamily="34" charset="0"/>
          <a:ea typeface="ＭＳ Ｐゴシック" charset="-128"/>
        </a:defRPr>
      </a:lvl4pPr>
      <a:lvl5pPr algn="ctr" rtl="0" fontAlgn="base">
        <a:spcBef>
          <a:spcPct val="0"/>
        </a:spcBef>
        <a:spcAft>
          <a:spcPct val="0"/>
        </a:spcAft>
        <a:defRPr sz="4400">
          <a:solidFill>
            <a:schemeClr val="tx2"/>
          </a:solidFill>
          <a:latin typeface="Arial" pitchFamily="34" charset="0"/>
          <a:ea typeface="ＭＳ Ｐゴシック" charset="-128"/>
        </a:defRPr>
      </a:lvl5pPr>
      <a:lvl6pPr marL="457200" algn="ctr" rtl="0" fontAlgn="base">
        <a:spcBef>
          <a:spcPct val="0"/>
        </a:spcBef>
        <a:spcAft>
          <a:spcPct val="0"/>
        </a:spcAft>
        <a:defRPr sz="4400">
          <a:solidFill>
            <a:schemeClr val="tx2"/>
          </a:solidFill>
          <a:latin typeface="Arial" pitchFamily="34" charset="0"/>
          <a:ea typeface="ＭＳ Ｐゴシック" charset="-128"/>
        </a:defRPr>
      </a:lvl6pPr>
      <a:lvl7pPr marL="914400" algn="ctr" rtl="0" fontAlgn="base">
        <a:spcBef>
          <a:spcPct val="0"/>
        </a:spcBef>
        <a:spcAft>
          <a:spcPct val="0"/>
        </a:spcAft>
        <a:defRPr sz="4400">
          <a:solidFill>
            <a:schemeClr val="tx2"/>
          </a:solidFill>
          <a:latin typeface="Arial" pitchFamily="34" charset="0"/>
          <a:ea typeface="ＭＳ Ｐゴシック" charset="-128"/>
        </a:defRPr>
      </a:lvl7pPr>
      <a:lvl8pPr marL="1371600" algn="ctr" rtl="0" fontAlgn="base">
        <a:spcBef>
          <a:spcPct val="0"/>
        </a:spcBef>
        <a:spcAft>
          <a:spcPct val="0"/>
        </a:spcAft>
        <a:defRPr sz="4400">
          <a:solidFill>
            <a:schemeClr val="tx2"/>
          </a:solidFill>
          <a:latin typeface="Arial" pitchFamily="34" charset="0"/>
          <a:ea typeface="ＭＳ Ｐゴシック" charset="-128"/>
        </a:defRPr>
      </a:lvl8pPr>
      <a:lvl9pPr marL="1828800" algn="ctr" rtl="0" fontAlgn="base">
        <a:spcBef>
          <a:spcPct val="0"/>
        </a:spcBef>
        <a:spcAft>
          <a:spcPct val="0"/>
        </a:spcAft>
        <a:defRPr sz="4400">
          <a:solidFill>
            <a:schemeClr val="tx2"/>
          </a:solidFill>
          <a:latin typeface="Arial" pitchFamily="34" charset="0"/>
          <a:ea typeface="ＭＳ Ｐゴシック" charset="-128"/>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insidemathematics.org/index.php/classroom-video-visits/public-lessons-comparing-linear-functions/264-comparing-linear-functions-introduction?phpMyAdmin=NqJS1x3gaJqDM-1-8LXtX3WJ4e8"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http://www.insidemathematics.org/index.php/classroom-video-visits/public-lessons-comparing-linear-functions/264-comparing-linear-functions-introduction?phpMyAdmin=NqJS1x3gaJqDM-1-8LXtX3WJ4e8" TargetMode="External"/><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www.insidemathematics.org/index.php/classroom-video-visits/public-lessons-comparing-linear-functions/265-comparing-linear-functions-problem-1-part-a?phpMyAdmin=NqJS1x3gaJqDM-1-8LXtX3WJ4e8"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www.insidemathematics.org/index.php/classroom-video-visits/public-lessons-comparing-linear-functions/265-comparing-linear-functions-problem-1-part-a?phpMyAdmin=NqJS1x3gaJqDM-1-8LXtX3WJ4e8" TargetMode="External"/><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3"/>
          <p:cNvSpPr>
            <a:spLocks noGrp="1"/>
          </p:cNvSpPr>
          <p:nvPr>
            <p:ph type="dt" sz="half" idx="10"/>
          </p:nvPr>
        </p:nvSpPr>
        <p:spPr/>
        <p:txBody>
          <a:bodyPr/>
          <a:lstStyle/>
          <a:p>
            <a:r>
              <a:rPr lang="en-US"/>
              <a:t>National Council of Supervisors of Mathematics</a:t>
            </a:r>
          </a:p>
          <a:p>
            <a:r>
              <a:rPr lang="en-US"/>
              <a:t>CCSS Standards of Mathematical Practice: Reasoning and Explaining</a:t>
            </a:r>
            <a:endParaRPr lang="en-US" sz="1400"/>
          </a:p>
        </p:txBody>
      </p:sp>
      <p:sp>
        <p:nvSpPr>
          <p:cNvPr id="2051" name="Rectangle 3"/>
          <p:cNvSpPr>
            <a:spLocks noChangeArrowheads="1"/>
          </p:cNvSpPr>
          <p:nvPr>
            <p:ph type="subTitle" idx="1"/>
          </p:nvPr>
        </p:nvSpPr>
        <p:spPr bwMode="auto">
          <a:xfrm>
            <a:off x="1600200" y="2133600"/>
            <a:ext cx="7010400" cy="3733800"/>
          </a:xfr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000"/>
          </a:p>
          <a:p>
            <a:r>
              <a:rPr lang="en-US" sz="3000"/>
              <a:t>The Common Core State Standards</a:t>
            </a:r>
            <a:r>
              <a:rPr lang="en-US" sz="4400">
                <a:solidFill>
                  <a:srgbClr val="A31C12"/>
                </a:solidFill>
              </a:rPr>
              <a:t> </a:t>
            </a:r>
          </a:p>
          <a:p>
            <a:endParaRPr lang="en-US" sz="1400">
              <a:solidFill>
                <a:srgbClr val="A31C12"/>
              </a:solidFill>
            </a:endParaRPr>
          </a:p>
          <a:p>
            <a:r>
              <a:rPr lang="en-US">
                <a:solidFill>
                  <a:srgbClr val="087D0B"/>
                </a:solidFill>
              </a:rPr>
              <a:t>Illustrating the Standards for Mathematical Practice:</a:t>
            </a:r>
          </a:p>
          <a:p>
            <a:r>
              <a:rPr lang="en-US" i="1">
                <a:solidFill>
                  <a:srgbClr val="087D0B"/>
                </a:solidFill>
              </a:rPr>
              <a:t>Mathematical Modeling and Constructing Viable Arguments</a:t>
            </a:r>
          </a:p>
          <a:p>
            <a:pPr algn="l"/>
            <a:endParaRPr lang="en-US" sz="1000" b="1"/>
          </a:p>
          <a:p>
            <a:r>
              <a:rPr lang="en-US" sz="2400"/>
              <a:t>www.mathedleadership.org</a:t>
            </a:r>
          </a:p>
        </p:txBody>
      </p:sp>
      <p:sp>
        <p:nvSpPr>
          <p:cNvPr id="2053" name="Rectangle 5"/>
          <p:cNvSpPr>
            <a:spLocks noChangeArrowheads="1"/>
          </p:cNvSpPr>
          <p:nvPr/>
        </p:nvSpPr>
        <p:spPr bwMode="auto">
          <a:xfrm>
            <a:off x="2046288" y="2847975"/>
            <a:ext cx="1841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endParaRPr lang="en-US"/>
          </a:p>
        </p:txBody>
      </p:sp>
      <p:sp>
        <p:nvSpPr>
          <p:cNvPr id="2054" name="Rectangle 6"/>
          <p:cNvSpPr>
            <a:spLocks noChangeArrowheads="1"/>
          </p:cNvSpPr>
          <p:nvPr/>
        </p:nvSpPr>
        <p:spPr bwMode="auto">
          <a:xfrm>
            <a:off x="1554163" y="2286000"/>
            <a:ext cx="7132637" cy="3810000"/>
          </a:xfrm>
          <a:prstGeom prst="rect">
            <a:avLst/>
          </a:prstGeom>
          <a:noFill/>
          <a:ln w="76200" cmpd="tri">
            <a:solidFill>
              <a:srgbClr val="CC9900"/>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eaLnBrk="1" hangingPunct="1">
              <a:spcBef>
                <a:spcPct val="20000"/>
              </a:spcBef>
            </a:pPr>
            <a:r>
              <a:rPr lang="en-US" sz="2800">
                <a:latin typeface="Times New Roman" pitchFamily="18" charset="0"/>
              </a:rPr>
              <a:t/>
            </a:r>
            <a:br>
              <a:rPr lang="en-US" sz="2800">
                <a:latin typeface="Times New Roman" pitchFamily="18" charset="0"/>
              </a:rPr>
            </a:br>
            <a:endParaRPr lang="en-US" sz="2000" b="1">
              <a:latin typeface="Times New Roman" pitchFamily="18" charset="0"/>
            </a:endParaRPr>
          </a:p>
        </p:txBody>
      </p:sp>
      <p:sp>
        <p:nvSpPr>
          <p:cNvPr id="2056" name="Rectangle 8"/>
          <p:cNvSpPr>
            <a:spLocks noChangeArrowheads="1"/>
          </p:cNvSpPr>
          <p:nvPr/>
        </p:nvSpPr>
        <p:spPr bwMode="auto">
          <a:xfrm>
            <a:off x="1066800" y="1219200"/>
            <a:ext cx="8077200" cy="381000"/>
          </a:xfrm>
          <a:prstGeom prst="rect">
            <a:avLst/>
          </a:prstGeom>
          <a:solidFill>
            <a:schemeClr val="bg1"/>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endParaRPr lang="en-US"/>
          </a:p>
        </p:txBody>
      </p:sp>
      <p:sp>
        <p:nvSpPr>
          <p:cNvPr id="2050" name="Rectangle 2"/>
          <p:cNvSpPr>
            <a:spLocks noGrp="1" noChangeArrowheads="1"/>
          </p:cNvSpPr>
          <p:nvPr>
            <p:ph type="ctrTitle"/>
          </p:nvPr>
        </p:nvSpPr>
        <p:spPr>
          <a:xfrm>
            <a:off x="1143000" y="533400"/>
            <a:ext cx="7772400" cy="1143000"/>
          </a:xfrm>
        </p:spPr>
        <p:txBody>
          <a:bodyPr/>
          <a:lstStyle/>
          <a:p>
            <a:r>
              <a:rPr lang="en-US"/>
              <a:t>The National Council of Supervisors of Mathematics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r>
              <a:rPr lang="en-US"/>
              <a:t>National Council of Supervisors of Mathematics</a:t>
            </a:r>
          </a:p>
          <a:p>
            <a:r>
              <a:rPr lang="en-US"/>
              <a:t>CCSS Standards of Mathematical Practice: Reasoning and Explaining</a:t>
            </a:r>
            <a:endParaRPr lang="en-US" sz="1400"/>
          </a:p>
        </p:txBody>
      </p:sp>
      <p:sp>
        <p:nvSpPr>
          <p:cNvPr id="84994" name="Rectangle 1026"/>
          <p:cNvSpPr>
            <a:spLocks noGrp="1" noChangeArrowheads="1"/>
          </p:cNvSpPr>
          <p:nvPr>
            <p:ph type="title"/>
          </p:nvPr>
        </p:nvSpPr>
        <p:spPr/>
        <p:txBody>
          <a:bodyPr/>
          <a:lstStyle/>
          <a:p>
            <a:r>
              <a:rPr lang="en-US">
                <a:solidFill>
                  <a:schemeClr val="tx1"/>
                </a:solidFill>
              </a:rPr>
              <a:t>www.</a:t>
            </a:r>
            <a:r>
              <a:rPr lang="en-US"/>
              <a:t>Inside Mathematics</a:t>
            </a:r>
            <a:r>
              <a:rPr lang="en-US">
                <a:solidFill>
                  <a:schemeClr val="tx1"/>
                </a:solidFill>
              </a:rPr>
              <a:t>.org</a:t>
            </a:r>
            <a:endParaRPr lang="en-US"/>
          </a:p>
        </p:txBody>
      </p:sp>
      <p:sp>
        <p:nvSpPr>
          <p:cNvPr id="84995" name="Rectangle 1027"/>
          <p:cNvSpPr>
            <a:spLocks noChangeArrowheads="1"/>
          </p:cNvSpPr>
          <p:nvPr>
            <p:ph type="body" idx="1"/>
          </p:nvPr>
        </p:nvSpPr>
        <p:spPr bwMode="auto">
          <a:xfrm>
            <a:off x="1143000" y="5410200"/>
            <a:ext cx="7772400" cy="990600"/>
          </a:xfr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90000"/>
              </a:lnSpc>
            </a:pPr>
            <a:r>
              <a:rPr lang="en-US" sz="1600">
                <a:hlinkClick r:id="rId3"/>
              </a:rPr>
              <a:t>http://www.insidemathematics.org/index.php/classroom-video-visits/public-lessons-comparing-linear-functions/264-comparing-linear-functions-introduction?phpMyAdmin=NqJS1x3gaJqDM-1-8LXtX3WJ4e8</a:t>
            </a:r>
            <a:endParaRPr lang="en-US" sz="1600"/>
          </a:p>
          <a:p>
            <a:pPr>
              <a:lnSpc>
                <a:spcPct val="90000"/>
              </a:lnSpc>
            </a:pPr>
            <a:endParaRPr lang="en-US" sz="1600"/>
          </a:p>
          <a:p>
            <a:pPr>
              <a:lnSpc>
                <a:spcPct val="90000"/>
              </a:lnSpc>
            </a:pPr>
            <a:endParaRPr lang="en-US" sz="1800"/>
          </a:p>
        </p:txBody>
      </p:sp>
      <p:pic>
        <p:nvPicPr>
          <p:cNvPr id="84998" name="Picture 103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3150" y="1755775"/>
            <a:ext cx="5200650" cy="3502025"/>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1"/>
          <p:cNvSpPr>
            <a:spLocks noGrp="1"/>
          </p:cNvSpPr>
          <p:nvPr>
            <p:ph type="dt" sz="half" idx="10"/>
          </p:nvPr>
        </p:nvSpPr>
        <p:spPr/>
        <p:txBody>
          <a:bodyPr/>
          <a:lstStyle/>
          <a:p>
            <a:r>
              <a:rPr lang="en-US"/>
              <a:t>National Council of Supervisors of Mathematics</a:t>
            </a:r>
          </a:p>
          <a:p>
            <a:r>
              <a:rPr lang="en-US"/>
              <a:t>CCSS Standards of Mathematical Practice: Reasoning and Explaining</a:t>
            </a:r>
            <a:endParaRPr lang="en-US" sz="1400"/>
          </a:p>
        </p:txBody>
      </p:sp>
      <p:sp>
        <p:nvSpPr>
          <p:cNvPr id="59395" name="Rectangle 3"/>
          <p:cNvSpPr>
            <a:spLocks noGrp="1" noChangeArrowheads="1"/>
          </p:cNvSpPr>
          <p:nvPr>
            <p:ph type="title" idx="4294967295"/>
          </p:nvPr>
        </p:nvSpPr>
        <p:spPr>
          <a:xfrm>
            <a:off x="2057400" y="152400"/>
            <a:ext cx="6705600" cy="1249363"/>
          </a:xfrm>
        </p:spPr>
        <p:txBody>
          <a:bodyPr/>
          <a:lstStyle/>
          <a:p>
            <a:r>
              <a:rPr lang="en-US" sz="3600"/>
              <a:t>Using Formative Assessment </a:t>
            </a:r>
            <a:br>
              <a:rPr lang="en-US" sz="3600"/>
            </a:br>
            <a:r>
              <a:rPr lang="en-US" sz="3600"/>
              <a:t>to Plan Instruction</a:t>
            </a:r>
          </a:p>
        </p:txBody>
      </p:sp>
      <p:sp>
        <p:nvSpPr>
          <p:cNvPr id="59396" name="Rectangle 4"/>
          <p:cNvSpPr>
            <a:spLocks noGrp="1" noChangeArrowheads="1"/>
          </p:cNvSpPr>
          <p:nvPr>
            <p:ph type="body" idx="4294967295"/>
          </p:nvPr>
        </p:nvSpPr>
        <p:spPr bwMode="auto">
          <a:xfrm>
            <a:off x="1371600" y="1676400"/>
            <a:ext cx="7162800" cy="4419600"/>
          </a:xfrm>
          <a:prstGeom prst="rect">
            <a:avLst/>
          </a:prstGeo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a:lstStyle/>
          <a:p>
            <a:pPr marL="609600" indent="-609600">
              <a:lnSpc>
                <a:spcPct val="90000"/>
              </a:lnSpc>
              <a:buFontTx/>
              <a:buAutoNum type="arabicPeriod"/>
            </a:pPr>
            <a:r>
              <a:rPr lang="en-US" sz="2000"/>
              <a:t>Carlo thinks he will go to the gym about 20 times a month.  Calculate how much each of these options would cost Carlo for one month.</a:t>
            </a:r>
          </a:p>
          <a:p>
            <a:pPr marL="609600" indent="-609600">
              <a:lnSpc>
                <a:spcPct val="90000"/>
              </a:lnSpc>
              <a:buFontTx/>
              <a:buNone/>
            </a:pPr>
            <a:endParaRPr lang="en-US" sz="2000"/>
          </a:p>
          <a:p>
            <a:pPr marL="609600" indent="-609600">
              <a:lnSpc>
                <a:spcPct val="90000"/>
              </a:lnSpc>
              <a:buFontTx/>
              <a:buNone/>
            </a:pPr>
            <a:endParaRPr lang="en-US" sz="2000"/>
          </a:p>
          <a:p>
            <a:pPr marL="609600" indent="-609600">
              <a:lnSpc>
                <a:spcPct val="90000"/>
              </a:lnSpc>
              <a:buFontTx/>
              <a:buNone/>
            </a:pPr>
            <a:endParaRPr lang="en-US" sz="2000"/>
          </a:p>
          <a:p>
            <a:pPr marL="609600" indent="-609600">
              <a:lnSpc>
                <a:spcPct val="90000"/>
              </a:lnSpc>
              <a:buFontTx/>
              <a:buNone/>
            </a:pPr>
            <a:endParaRPr lang="en-US" sz="2000"/>
          </a:p>
          <a:p>
            <a:pPr marL="609600" indent="-609600">
              <a:lnSpc>
                <a:spcPct val="90000"/>
              </a:lnSpc>
              <a:buFontTx/>
              <a:buNone/>
            </a:pPr>
            <a:endParaRPr lang="en-US" sz="2000"/>
          </a:p>
          <a:p>
            <a:pPr marL="609600" indent="-609600">
              <a:lnSpc>
                <a:spcPct val="90000"/>
              </a:lnSpc>
              <a:buFontTx/>
              <a:buNone/>
            </a:pPr>
            <a:endParaRPr lang="en-US" sz="2000"/>
          </a:p>
          <a:p>
            <a:pPr marL="609600" indent="-609600">
              <a:lnSpc>
                <a:spcPct val="90000"/>
              </a:lnSpc>
              <a:buFontTx/>
              <a:buNone/>
            </a:pPr>
            <a:endParaRPr lang="en-US" sz="2000"/>
          </a:p>
          <a:p>
            <a:pPr marL="609600" indent="-609600">
              <a:lnSpc>
                <a:spcPct val="90000"/>
              </a:lnSpc>
              <a:buFontTx/>
              <a:buNone/>
            </a:pPr>
            <a:endParaRPr lang="en-US" sz="2000"/>
          </a:p>
          <a:p>
            <a:pPr marL="609600" indent="-609600">
              <a:lnSpc>
                <a:spcPct val="90000"/>
              </a:lnSpc>
              <a:buFontTx/>
              <a:buNone/>
            </a:pPr>
            <a:r>
              <a:rPr lang="en-US" sz="2000"/>
              <a:t>	Which of these options is the least expensive for Carlo?</a:t>
            </a:r>
          </a:p>
          <a:p>
            <a:pPr marL="609600" indent="-609600">
              <a:lnSpc>
                <a:spcPct val="90000"/>
              </a:lnSpc>
              <a:buFontTx/>
              <a:buNone/>
            </a:pPr>
            <a:endParaRPr lang="en-US" sz="2000"/>
          </a:p>
        </p:txBody>
      </p:sp>
      <p:grpSp>
        <p:nvGrpSpPr>
          <p:cNvPr id="59401" name="Group 9"/>
          <p:cNvGrpSpPr>
            <a:grpSpLocks/>
          </p:cNvGrpSpPr>
          <p:nvPr/>
        </p:nvGrpSpPr>
        <p:grpSpPr bwMode="auto">
          <a:xfrm>
            <a:off x="1219200" y="2819400"/>
            <a:ext cx="5334000" cy="2209800"/>
            <a:chOff x="768" y="1872"/>
            <a:chExt cx="3360" cy="1392"/>
          </a:xfrm>
        </p:grpSpPr>
        <p:sp>
          <p:nvSpPr>
            <p:cNvPr id="59397" name="Text Box 5"/>
            <p:cNvSpPr txBox="1">
              <a:spLocks noChangeArrowheads="1"/>
            </p:cNvSpPr>
            <p:nvPr/>
          </p:nvSpPr>
          <p:spPr bwMode="auto">
            <a:xfrm>
              <a:off x="768" y="1872"/>
              <a:ext cx="912" cy="1378"/>
            </a:xfrm>
            <a:prstGeom prst="rect">
              <a:avLst/>
            </a:prstGeom>
            <a:noFill/>
            <a:ln w="57150" cmpd="thinThick">
              <a:solidFill>
                <a:srgbClr val="8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Arial" pitchFamily="34" charset="0"/>
                  <a:ea typeface="ＭＳ Ｐゴシック" charset="-128"/>
                </a:defRPr>
              </a:lvl1pPr>
              <a:lvl2pPr marL="37931725" indent="-37474525">
                <a:defRPr sz="2400">
                  <a:solidFill>
                    <a:schemeClr val="tx1"/>
                  </a:solidFill>
                  <a:latin typeface="Arial" pitchFamily="34" charset="0"/>
                  <a:ea typeface="ＭＳ Ｐゴシック" charset="-128"/>
                </a:defRPr>
              </a:lvl2pPr>
              <a:lvl3pPr>
                <a:defRPr sz="2400">
                  <a:solidFill>
                    <a:schemeClr val="tx1"/>
                  </a:solidFill>
                  <a:latin typeface="Arial" pitchFamily="34" charset="0"/>
                  <a:ea typeface="ＭＳ Ｐゴシック" charset="-128"/>
                </a:defRPr>
              </a:lvl3pPr>
              <a:lvl4pPr>
                <a:defRPr sz="2400">
                  <a:solidFill>
                    <a:schemeClr val="tx1"/>
                  </a:solidFill>
                  <a:latin typeface="Arial" pitchFamily="34" charset="0"/>
                  <a:ea typeface="ＭＳ Ｐゴシック" charset="-128"/>
                </a:defRPr>
              </a:lvl4pPr>
              <a:lvl5pPr>
                <a:defRPr sz="2400">
                  <a:solidFill>
                    <a:schemeClr val="tx1"/>
                  </a:solidFill>
                  <a:latin typeface="Arial" pitchFamily="34" charset="0"/>
                  <a:ea typeface="ＭＳ Ｐゴシック" charset="-128"/>
                </a:defRPr>
              </a:lvl5pPr>
              <a:lvl6pPr marL="457200" eaLnBrk="0" fontAlgn="base" hangingPunct="0">
                <a:spcBef>
                  <a:spcPct val="0"/>
                </a:spcBef>
                <a:spcAft>
                  <a:spcPct val="0"/>
                </a:spcAft>
                <a:defRPr sz="2400">
                  <a:solidFill>
                    <a:schemeClr val="tx1"/>
                  </a:solidFill>
                  <a:latin typeface="Arial" pitchFamily="34" charset="0"/>
                  <a:ea typeface="ＭＳ Ｐゴシック" charset="-128"/>
                </a:defRPr>
              </a:lvl6pPr>
              <a:lvl7pPr marL="914400" eaLnBrk="0" fontAlgn="base" hangingPunct="0">
                <a:spcBef>
                  <a:spcPct val="0"/>
                </a:spcBef>
                <a:spcAft>
                  <a:spcPct val="0"/>
                </a:spcAft>
                <a:defRPr sz="2400">
                  <a:solidFill>
                    <a:schemeClr val="tx1"/>
                  </a:solidFill>
                  <a:latin typeface="Arial" pitchFamily="34" charset="0"/>
                  <a:ea typeface="ＭＳ Ｐゴシック" charset="-128"/>
                </a:defRPr>
              </a:lvl7pPr>
              <a:lvl8pPr marL="1371600" eaLnBrk="0" fontAlgn="base" hangingPunct="0">
                <a:spcBef>
                  <a:spcPct val="0"/>
                </a:spcBef>
                <a:spcAft>
                  <a:spcPct val="0"/>
                </a:spcAft>
                <a:defRPr sz="2400">
                  <a:solidFill>
                    <a:schemeClr val="tx1"/>
                  </a:solidFill>
                  <a:latin typeface="Arial" pitchFamily="34" charset="0"/>
                  <a:ea typeface="ＭＳ Ｐゴシック" charset="-128"/>
                </a:defRPr>
              </a:lvl8pPr>
              <a:lvl9pPr marL="1828800" eaLnBrk="0" fontAlgn="base" hangingPunct="0">
                <a:spcBef>
                  <a:spcPct val="0"/>
                </a:spcBef>
                <a:spcAft>
                  <a:spcPct val="0"/>
                </a:spcAft>
                <a:defRPr sz="2400">
                  <a:solidFill>
                    <a:schemeClr val="tx1"/>
                  </a:solidFill>
                  <a:latin typeface="Arial" pitchFamily="34" charset="0"/>
                  <a:ea typeface="ＭＳ Ｐゴシック" charset="-128"/>
                </a:defRPr>
              </a:lvl9pPr>
            </a:lstStyle>
            <a:p>
              <a:pPr algn="ctr" eaLnBrk="1" hangingPunct="1">
                <a:spcBef>
                  <a:spcPct val="50000"/>
                </a:spcBef>
              </a:pPr>
              <a:r>
                <a:rPr lang="en-US" sz="1800" b="1"/>
                <a:t>Pay as you go</a:t>
              </a:r>
            </a:p>
            <a:p>
              <a:pPr algn="ctr" eaLnBrk="1" hangingPunct="1">
                <a:spcBef>
                  <a:spcPct val="50000"/>
                </a:spcBef>
              </a:pPr>
              <a:r>
                <a:rPr lang="en-US" sz="1800"/>
                <a:t>Pay only $6 each time you work out</a:t>
              </a:r>
            </a:p>
            <a:p>
              <a:pPr algn="ctr" eaLnBrk="1" hangingPunct="1">
                <a:spcBef>
                  <a:spcPct val="50000"/>
                </a:spcBef>
              </a:pPr>
              <a:endParaRPr lang="en-US" sz="1100"/>
            </a:p>
          </p:txBody>
        </p:sp>
        <p:sp>
          <p:nvSpPr>
            <p:cNvPr id="59398" name="Text Box 6"/>
            <p:cNvSpPr txBox="1">
              <a:spLocks noChangeArrowheads="1"/>
            </p:cNvSpPr>
            <p:nvPr/>
          </p:nvSpPr>
          <p:spPr bwMode="auto">
            <a:xfrm>
              <a:off x="1824" y="1872"/>
              <a:ext cx="960" cy="1392"/>
            </a:xfrm>
            <a:prstGeom prst="rect">
              <a:avLst/>
            </a:prstGeom>
            <a:noFill/>
            <a:ln w="57150" cmpd="thinThick">
              <a:solidFill>
                <a:srgbClr val="8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Arial" pitchFamily="34" charset="0"/>
                  <a:ea typeface="ＭＳ Ｐゴシック" charset="-128"/>
                </a:defRPr>
              </a:lvl1pPr>
              <a:lvl2pPr marL="37931725" indent="-37474525">
                <a:defRPr sz="2400">
                  <a:solidFill>
                    <a:schemeClr val="tx1"/>
                  </a:solidFill>
                  <a:latin typeface="Arial" pitchFamily="34" charset="0"/>
                  <a:ea typeface="ＭＳ Ｐゴシック" charset="-128"/>
                </a:defRPr>
              </a:lvl2pPr>
              <a:lvl3pPr>
                <a:defRPr sz="2400">
                  <a:solidFill>
                    <a:schemeClr val="tx1"/>
                  </a:solidFill>
                  <a:latin typeface="Arial" pitchFamily="34" charset="0"/>
                  <a:ea typeface="ＭＳ Ｐゴシック" charset="-128"/>
                </a:defRPr>
              </a:lvl3pPr>
              <a:lvl4pPr>
                <a:defRPr sz="2400">
                  <a:solidFill>
                    <a:schemeClr val="tx1"/>
                  </a:solidFill>
                  <a:latin typeface="Arial" pitchFamily="34" charset="0"/>
                  <a:ea typeface="ＭＳ Ｐゴシック" charset="-128"/>
                </a:defRPr>
              </a:lvl4pPr>
              <a:lvl5pPr>
                <a:defRPr sz="2400">
                  <a:solidFill>
                    <a:schemeClr val="tx1"/>
                  </a:solidFill>
                  <a:latin typeface="Arial" pitchFamily="34" charset="0"/>
                  <a:ea typeface="ＭＳ Ｐゴシック" charset="-128"/>
                </a:defRPr>
              </a:lvl5pPr>
              <a:lvl6pPr marL="457200" eaLnBrk="0" fontAlgn="base" hangingPunct="0">
                <a:spcBef>
                  <a:spcPct val="0"/>
                </a:spcBef>
                <a:spcAft>
                  <a:spcPct val="0"/>
                </a:spcAft>
                <a:defRPr sz="2400">
                  <a:solidFill>
                    <a:schemeClr val="tx1"/>
                  </a:solidFill>
                  <a:latin typeface="Arial" pitchFamily="34" charset="0"/>
                  <a:ea typeface="ＭＳ Ｐゴシック" charset="-128"/>
                </a:defRPr>
              </a:lvl6pPr>
              <a:lvl7pPr marL="914400" eaLnBrk="0" fontAlgn="base" hangingPunct="0">
                <a:spcBef>
                  <a:spcPct val="0"/>
                </a:spcBef>
                <a:spcAft>
                  <a:spcPct val="0"/>
                </a:spcAft>
                <a:defRPr sz="2400">
                  <a:solidFill>
                    <a:schemeClr val="tx1"/>
                  </a:solidFill>
                  <a:latin typeface="Arial" pitchFamily="34" charset="0"/>
                  <a:ea typeface="ＭＳ Ｐゴシック" charset="-128"/>
                </a:defRPr>
              </a:lvl7pPr>
              <a:lvl8pPr marL="1371600" eaLnBrk="0" fontAlgn="base" hangingPunct="0">
                <a:spcBef>
                  <a:spcPct val="0"/>
                </a:spcBef>
                <a:spcAft>
                  <a:spcPct val="0"/>
                </a:spcAft>
                <a:defRPr sz="2400">
                  <a:solidFill>
                    <a:schemeClr val="tx1"/>
                  </a:solidFill>
                  <a:latin typeface="Arial" pitchFamily="34" charset="0"/>
                  <a:ea typeface="ＭＳ Ｐゴシック" charset="-128"/>
                </a:defRPr>
              </a:lvl8pPr>
              <a:lvl9pPr marL="1828800" eaLnBrk="0" fontAlgn="base" hangingPunct="0">
                <a:spcBef>
                  <a:spcPct val="0"/>
                </a:spcBef>
                <a:spcAft>
                  <a:spcPct val="0"/>
                </a:spcAft>
                <a:defRPr sz="2400">
                  <a:solidFill>
                    <a:schemeClr val="tx1"/>
                  </a:solidFill>
                  <a:latin typeface="Arial" pitchFamily="34" charset="0"/>
                  <a:ea typeface="ＭＳ Ｐゴシック" charset="-128"/>
                </a:defRPr>
              </a:lvl9pPr>
            </a:lstStyle>
            <a:p>
              <a:pPr algn="ctr" eaLnBrk="1" hangingPunct="1">
                <a:spcBef>
                  <a:spcPct val="50000"/>
                </a:spcBef>
              </a:pPr>
              <a:r>
                <a:rPr lang="en-US" sz="1800" b="1"/>
                <a:t>Regular deal</a:t>
              </a:r>
            </a:p>
            <a:p>
              <a:pPr algn="ctr" eaLnBrk="1" hangingPunct="1">
                <a:spcBef>
                  <a:spcPct val="50000"/>
                </a:spcBef>
              </a:pPr>
              <a:r>
                <a:rPr lang="en-US" sz="1800"/>
                <a:t>Pay $50 a month and $2 each time you work out</a:t>
              </a:r>
            </a:p>
          </p:txBody>
        </p:sp>
        <p:sp>
          <p:nvSpPr>
            <p:cNvPr id="59399" name="Text Box 7"/>
            <p:cNvSpPr txBox="1">
              <a:spLocks noChangeArrowheads="1"/>
            </p:cNvSpPr>
            <p:nvPr/>
          </p:nvSpPr>
          <p:spPr bwMode="auto">
            <a:xfrm>
              <a:off x="2928" y="1872"/>
              <a:ext cx="1200" cy="1392"/>
            </a:xfrm>
            <a:prstGeom prst="rect">
              <a:avLst/>
            </a:prstGeom>
            <a:noFill/>
            <a:ln w="57150" cmpd="thinThick">
              <a:solidFill>
                <a:srgbClr val="8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Arial" pitchFamily="34" charset="0"/>
                  <a:ea typeface="ＭＳ Ｐゴシック" charset="-128"/>
                </a:defRPr>
              </a:lvl1pPr>
              <a:lvl2pPr marL="37931725" indent="-37474525">
                <a:defRPr sz="2400">
                  <a:solidFill>
                    <a:schemeClr val="tx1"/>
                  </a:solidFill>
                  <a:latin typeface="Arial" pitchFamily="34" charset="0"/>
                  <a:ea typeface="ＭＳ Ｐゴシック" charset="-128"/>
                </a:defRPr>
              </a:lvl2pPr>
              <a:lvl3pPr>
                <a:defRPr sz="2400">
                  <a:solidFill>
                    <a:schemeClr val="tx1"/>
                  </a:solidFill>
                  <a:latin typeface="Arial" pitchFamily="34" charset="0"/>
                  <a:ea typeface="ＭＳ Ｐゴシック" charset="-128"/>
                </a:defRPr>
              </a:lvl3pPr>
              <a:lvl4pPr>
                <a:defRPr sz="2400">
                  <a:solidFill>
                    <a:schemeClr val="tx1"/>
                  </a:solidFill>
                  <a:latin typeface="Arial" pitchFamily="34" charset="0"/>
                  <a:ea typeface="ＭＳ Ｐゴシック" charset="-128"/>
                </a:defRPr>
              </a:lvl4pPr>
              <a:lvl5pPr>
                <a:defRPr sz="2400">
                  <a:solidFill>
                    <a:schemeClr val="tx1"/>
                  </a:solidFill>
                  <a:latin typeface="Arial" pitchFamily="34" charset="0"/>
                  <a:ea typeface="ＭＳ Ｐゴシック" charset="-128"/>
                </a:defRPr>
              </a:lvl5pPr>
              <a:lvl6pPr marL="457200" eaLnBrk="0" fontAlgn="base" hangingPunct="0">
                <a:spcBef>
                  <a:spcPct val="0"/>
                </a:spcBef>
                <a:spcAft>
                  <a:spcPct val="0"/>
                </a:spcAft>
                <a:defRPr sz="2400">
                  <a:solidFill>
                    <a:schemeClr val="tx1"/>
                  </a:solidFill>
                  <a:latin typeface="Arial" pitchFamily="34" charset="0"/>
                  <a:ea typeface="ＭＳ Ｐゴシック" charset="-128"/>
                </a:defRPr>
              </a:lvl6pPr>
              <a:lvl7pPr marL="914400" eaLnBrk="0" fontAlgn="base" hangingPunct="0">
                <a:spcBef>
                  <a:spcPct val="0"/>
                </a:spcBef>
                <a:spcAft>
                  <a:spcPct val="0"/>
                </a:spcAft>
                <a:defRPr sz="2400">
                  <a:solidFill>
                    <a:schemeClr val="tx1"/>
                  </a:solidFill>
                  <a:latin typeface="Arial" pitchFamily="34" charset="0"/>
                  <a:ea typeface="ＭＳ Ｐゴシック" charset="-128"/>
                </a:defRPr>
              </a:lvl7pPr>
              <a:lvl8pPr marL="1371600" eaLnBrk="0" fontAlgn="base" hangingPunct="0">
                <a:spcBef>
                  <a:spcPct val="0"/>
                </a:spcBef>
                <a:spcAft>
                  <a:spcPct val="0"/>
                </a:spcAft>
                <a:defRPr sz="2400">
                  <a:solidFill>
                    <a:schemeClr val="tx1"/>
                  </a:solidFill>
                  <a:latin typeface="Arial" pitchFamily="34" charset="0"/>
                  <a:ea typeface="ＭＳ Ｐゴシック" charset="-128"/>
                </a:defRPr>
              </a:lvl8pPr>
              <a:lvl9pPr marL="1828800" eaLnBrk="0" fontAlgn="base" hangingPunct="0">
                <a:spcBef>
                  <a:spcPct val="0"/>
                </a:spcBef>
                <a:spcAft>
                  <a:spcPct val="0"/>
                </a:spcAft>
                <a:defRPr sz="2400">
                  <a:solidFill>
                    <a:schemeClr val="tx1"/>
                  </a:solidFill>
                  <a:latin typeface="Arial" pitchFamily="34" charset="0"/>
                  <a:ea typeface="ＭＳ Ｐゴシック" charset="-128"/>
                </a:defRPr>
              </a:lvl9pPr>
            </a:lstStyle>
            <a:p>
              <a:pPr algn="ctr" eaLnBrk="1" hangingPunct="1">
                <a:spcBef>
                  <a:spcPct val="50000"/>
                </a:spcBef>
              </a:pPr>
              <a:r>
                <a:rPr lang="en-US" sz="1800" b="1"/>
                <a:t>All-in-one price! </a:t>
              </a:r>
            </a:p>
            <a:p>
              <a:pPr algn="ctr" eaLnBrk="1" hangingPunct="1">
                <a:spcBef>
                  <a:spcPct val="50000"/>
                </a:spcBef>
              </a:pPr>
              <a:r>
                <a:rPr lang="en-US" sz="1800"/>
                <a:t>Pay just $100 per month for unlimited use of our great facilities</a:t>
              </a:r>
            </a:p>
          </p:txBody>
        </p:sp>
      </p:grpSp>
      <p:pic>
        <p:nvPicPr>
          <p:cNvPr id="59400" name="Picture 8" descr="free-home-gym-membershi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0" y="2667000"/>
            <a:ext cx="1955800" cy="2349500"/>
          </a:xfrm>
          <a:prstGeom prst="rect">
            <a:avLst/>
          </a:prstGeom>
          <a:noFill/>
          <a:ln w="31750">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1"/>
          <p:cNvSpPr>
            <a:spLocks noGrp="1"/>
          </p:cNvSpPr>
          <p:nvPr>
            <p:ph type="dt" sz="half" idx="10"/>
          </p:nvPr>
        </p:nvSpPr>
        <p:spPr/>
        <p:txBody>
          <a:bodyPr/>
          <a:lstStyle/>
          <a:p>
            <a:r>
              <a:rPr lang="en-US"/>
              <a:t>National Council of Supervisors of Mathematics</a:t>
            </a:r>
          </a:p>
          <a:p>
            <a:r>
              <a:rPr lang="en-US"/>
              <a:t>CCSS Standards of Mathematical Practice: Reasoning and Explaining</a:t>
            </a:r>
            <a:endParaRPr lang="en-US" sz="1400"/>
          </a:p>
        </p:txBody>
      </p:sp>
      <p:sp>
        <p:nvSpPr>
          <p:cNvPr id="61443" name="Rectangle 3"/>
          <p:cNvSpPr>
            <a:spLocks noGrp="1" noChangeArrowheads="1"/>
          </p:cNvSpPr>
          <p:nvPr>
            <p:ph type="title" idx="4294967295"/>
          </p:nvPr>
        </p:nvSpPr>
        <p:spPr>
          <a:xfrm>
            <a:off x="2133600" y="152400"/>
            <a:ext cx="6286500" cy="1249363"/>
          </a:xfrm>
        </p:spPr>
        <p:txBody>
          <a:bodyPr/>
          <a:lstStyle/>
          <a:p>
            <a:r>
              <a:rPr lang="en-US" sz="3600"/>
              <a:t>Using Formative Assessment </a:t>
            </a:r>
            <a:br>
              <a:rPr lang="en-US" sz="3600"/>
            </a:br>
            <a:r>
              <a:rPr lang="en-US" sz="3600"/>
              <a:t>to Plan Instruction</a:t>
            </a:r>
          </a:p>
        </p:txBody>
      </p:sp>
      <p:sp>
        <p:nvSpPr>
          <p:cNvPr id="61444" name="Rectangle 4"/>
          <p:cNvSpPr>
            <a:spLocks noGrp="1" noChangeArrowheads="1"/>
          </p:cNvSpPr>
          <p:nvPr>
            <p:ph type="body" idx="4294967295"/>
          </p:nvPr>
        </p:nvSpPr>
        <p:spPr bwMode="auto">
          <a:xfrm>
            <a:off x="1214438" y="2212975"/>
            <a:ext cx="3814762" cy="3730625"/>
          </a:xfrm>
          <a:prstGeom prst="rect">
            <a:avLst/>
          </a:prstGeo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a:lstStyle/>
          <a:p>
            <a:pPr marL="280988" indent="-280988">
              <a:lnSpc>
                <a:spcPct val="80000"/>
              </a:lnSpc>
            </a:pPr>
            <a:r>
              <a:rPr lang="en-US" sz="2400"/>
              <a:t>Consider the summary of 6</a:t>
            </a:r>
            <a:r>
              <a:rPr lang="en-US" sz="2400" baseline="30000"/>
              <a:t>th</a:t>
            </a:r>
            <a:r>
              <a:rPr lang="en-US" sz="2400"/>
              <a:t> grade results of the Gym task.</a:t>
            </a:r>
            <a:endParaRPr lang="en-US"/>
          </a:p>
          <a:p>
            <a:pPr marL="280988" indent="-280988">
              <a:lnSpc>
                <a:spcPct val="80000"/>
              </a:lnSpc>
            </a:pPr>
            <a:endParaRPr lang="en-US" sz="2400"/>
          </a:p>
          <a:p>
            <a:pPr marL="280988" indent="-280988">
              <a:lnSpc>
                <a:spcPct val="80000"/>
              </a:lnSpc>
            </a:pPr>
            <a:r>
              <a:rPr lang="en-US" sz="2400"/>
              <a:t>What are some possible next steps to deal with  misconceptions or misunderstandings documented in the table?</a:t>
            </a:r>
          </a:p>
        </p:txBody>
      </p:sp>
      <p:pic>
        <p:nvPicPr>
          <p:cNvPr id="61445" name="Picture 5" descr="free-home-gym-membershi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2133600"/>
            <a:ext cx="3570288" cy="3652838"/>
          </a:xfrm>
          <a:prstGeom prst="rect">
            <a:avLst/>
          </a:prstGeom>
          <a:noFill/>
          <a:ln w="31750">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1"/>
          <p:cNvSpPr>
            <a:spLocks noGrp="1"/>
          </p:cNvSpPr>
          <p:nvPr>
            <p:ph type="dt" sz="half" idx="10"/>
          </p:nvPr>
        </p:nvSpPr>
        <p:spPr/>
        <p:txBody>
          <a:bodyPr/>
          <a:lstStyle/>
          <a:p>
            <a:r>
              <a:rPr lang="en-US"/>
              <a:t>National Council of Supervisors of Mathematics</a:t>
            </a:r>
          </a:p>
          <a:p>
            <a:r>
              <a:rPr lang="en-US"/>
              <a:t>CCSS Standards of Mathematical Practice: Reasoning and Explaining</a:t>
            </a:r>
            <a:endParaRPr lang="en-US" sz="1400"/>
          </a:p>
        </p:txBody>
      </p:sp>
      <p:sp>
        <p:nvSpPr>
          <p:cNvPr id="63491" name="Rectangle 3"/>
          <p:cNvSpPr>
            <a:spLocks noGrp="1" noChangeArrowheads="1"/>
          </p:cNvSpPr>
          <p:nvPr>
            <p:ph type="title" idx="4294967295"/>
          </p:nvPr>
        </p:nvSpPr>
        <p:spPr>
          <a:xfrm>
            <a:off x="914400" y="76200"/>
            <a:ext cx="8305800" cy="1249363"/>
          </a:xfrm>
        </p:spPr>
        <p:txBody>
          <a:bodyPr/>
          <a:lstStyle/>
          <a:p>
            <a:r>
              <a:rPr lang="en-US" sz="3600"/>
              <a:t>Exploring Standards for Mathematical Practice in a Classroom</a:t>
            </a:r>
            <a:endParaRPr lang="en-US" sz="4000"/>
          </a:p>
        </p:txBody>
      </p:sp>
      <p:sp>
        <p:nvSpPr>
          <p:cNvPr id="63492" name="Rectangle 4"/>
          <p:cNvSpPr>
            <a:spLocks noGrp="1" noChangeArrowheads="1"/>
          </p:cNvSpPr>
          <p:nvPr>
            <p:ph type="body" idx="4294967295"/>
          </p:nvPr>
        </p:nvSpPr>
        <p:spPr bwMode="auto">
          <a:xfrm>
            <a:off x="1219200" y="1676400"/>
            <a:ext cx="4953000" cy="4343400"/>
          </a:xfrm>
          <a:prstGeom prst="rect">
            <a:avLst/>
          </a:prstGeo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a:lstStyle/>
          <a:p>
            <a:pPr marL="461963" indent="-444500">
              <a:lnSpc>
                <a:spcPct val="80000"/>
              </a:lnSpc>
              <a:buFontTx/>
              <a:buAutoNum type="arabicPeriod" startAt="2"/>
            </a:pPr>
            <a:r>
              <a:rPr lang="en-US" sz="2800"/>
              <a:t>Create verbal and tabular representations of the 3 DVD rental plans below.	</a:t>
            </a:r>
          </a:p>
          <a:p>
            <a:pPr marL="461963" indent="-444500">
              <a:lnSpc>
                <a:spcPct val="80000"/>
              </a:lnSpc>
              <a:buFontTx/>
              <a:buNone/>
            </a:pPr>
            <a:r>
              <a:rPr lang="en-US" sz="2800"/>
              <a:t>	</a:t>
            </a:r>
          </a:p>
          <a:p>
            <a:pPr marL="461963" indent="-444500">
              <a:lnSpc>
                <a:spcPct val="80000"/>
              </a:lnSpc>
              <a:buFontTx/>
              <a:buNone/>
            </a:pPr>
            <a:endParaRPr lang="en-US" sz="2800"/>
          </a:p>
          <a:p>
            <a:pPr marL="461963" indent="-444500">
              <a:lnSpc>
                <a:spcPct val="80000"/>
              </a:lnSpc>
              <a:buFontTx/>
              <a:buNone/>
            </a:pPr>
            <a:endParaRPr lang="en-US" sz="2800"/>
          </a:p>
          <a:p>
            <a:pPr marL="461963" indent="-444500">
              <a:lnSpc>
                <a:spcPct val="80000"/>
              </a:lnSpc>
              <a:buFontTx/>
              <a:buNone/>
            </a:pPr>
            <a:endParaRPr lang="en-US" sz="2800"/>
          </a:p>
          <a:p>
            <a:pPr marL="461963" indent="-444500">
              <a:lnSpc>
                <a:spcPct val="80000"/>
              </a:lnSpc>
              <a:buFontTx/>
              <a:buNone/>
            </a:pPr>
            <a:endParaRPr lang="en-US" sz="2800"/>
          </a:p>
          <a:p>
            <a:pPr marL="461963" indent="-444500">
              <a:lnSpc>
                <a:spcPct val="80000"/>
              </a:lnSpc>
              <a:buFontTx/>
              <a:buNone/>
            </a:pPr>
            <a:r>
              <a:rPr lang="en-US" sz="2800"/>
              <a:t>	</a:t>
            </a:r>
          </a:p>
          <a:p>
            <a:pPr marL="461963" indent="-444500">
              <a:lnSpc>
                <a:spcPct val="80000"/>
              </a:lnSpc>
              <a:buFontTx/>
              <a:buNone/>
            </a:pPr>
            <a:r>
              <a:rPr lang="en-US" sz="2800"/>
              <a:t>	Do the three plans ever cost the same?</a:t>
            </a:r>
          </a:p>
          <a:p>
            <a:pPr marL="461963" indent="-444500">
              <a:lnSpc>
                <a:spcPct val="80000"/>
              </a:lnSpc>
              <a:buFontTx/>
              <a:buNone/>
            </a:pPr>
            <a:endParaRPr lang="en-US" sz="2800"/>
          </a:p>
          <a:p>
            <a:pPr marL="461963" indent="-444500">
              <a:lnSpc>
                <a:spcPct val="80000"/>
              </a:lnSpc>
              <a:buFontTx/>
              <a:buNone/>
            </a:pPr>
            <a:endParaRPr lang="en-US" sz="2800"/>
          </a:p>
          <a:p>
            <a:pPr marL="461963" indent="-444500">
              <a:lnSpc>
                <a:spcPct val="80000"/>
              </a:lnSpc>
              <a:buFontTx/>
              <a:buNone/>
            </a:pPr>
            <a:endParaRPr lang="en-US" sz="2800"/>
          </a:p>
        </p:txBody>
      </p:sp>
      <p:grpSp>
        <p:nvGrpSpPr>
          <p:cNvPr id="63498" name="Group 10"/>
          <p:cNvGrpSpPr>
            <a:grpSpLocks/>
          </p:cNvGrpSpPr>
          <p:nvPr/>
        </p:nvGrpSpPr>
        <p:grpSpPr bwMode="auto">
          <a:xfrm>
            <a:off x="1143000" y="2895600"/>
            <a:ext cx="4724400" cy="2209800"/>
            <a:chOff x="720" y="1824"/>
            <a:chExt cx="2976" cy="1392"/>
          </a:xfrm>
        </p:grpSpPr>
        <p:sp>
          <p:nvSpPr>
            <p:cNvPr id="63493" name="Text Box 5"/>
            <p:cNvSpPr txBox="1">
              <a:spLocks noChangeArrowheads="1"/>
            </p:cNvSpPr>
            <p:nvPr/>
          </p:nvSpPr>
          <p:spPr bwMode="auto">
            <a:xfrm>
              <a:off x="720" y="2170"/>
              <a:ext cx="912" cy="1046"/>
            </a:xfrm>
            <a:prstGeom prst="rect">
              <a:avLst/>
            </a:prstGeom>
            <a:noFill/>
            <a:ln w="57150" cmpd="thinThick">
              <a:solidFill>
                <a:srgbClr val="8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Arial" pitchFamily="34" charset="0"/>
                  <a:ea typeface="ＭＳ Ｐゴシック" charset="-128"/>
                </a:defRPr>
              </a:lvl1pPr>
              <a:lvl2pPr marL="37931725" indent="-37474525">
                <a:defRPr sz="2400">
                  <a:solidFill>
                    <a:schemeClr val="tx1"/>
                  </a:solidFill>
                  <a:latin typeface="Arial" pitchFamily="34" charset="0"/>
                  <a:ea typeface="ＭＳ Ｐゴシック" charset="-128"/>
                </a:defRPr>
              </a:lvl2pPr>
              <a:lvl3pPr>
                <a:defRPr sz="2400">
                  <a:solidFill>
                    <a:schemeClr val="tx1"/>
                  </a:solidFill>
                  <a:latin typeface="Arial" pitchFamily="34" charset="0"/>
                  <a:ea typeface="ＭＳ Ｐゴシック" charset="-128"/>
                </a:defRPr>
              </a:lvl3pPr>
              <a:lvl4pPr>
                <a:defRPr sz="2400">
                  <a:solidFill>
                    <a:schemeClr val="tx1"/>
                  </a:solidFill>
                  <a:latin typeface="Arial" pitchFamily="34" charset="0"/>
                  <a:ea typeface="ＭＳ Ｐゴシック" charset="-128"/>
                </a:defRPr>
              </a:lvl4pPr>
              <a:lvl5pPr>
                <a:defRPr sz="2400">
                  <a:solidFill>
                    <a:schemeClr val="tx1"/>
                  </a:solidFill>
                  <a:latin typeface="Arial" pitchFamily="34" charset="0"/>
                  <a:ea typeface="ＭＳ Ｐゴシック" charset="-128"/>
                </a:defRPr>
              </a:lvl5pPr>
              <a:lvl6pPr marL="457200" eaLnBrk="0" fontAlgn="base" hangingPunct="0">
                <a:spcBef>
                  <a:spcPct val="0"/>
                </a:spcBef>
                <a:spcAft>
                  <a:spcPct val="0"/>
                </a:spcAft>
                <a:defRPr sz="2400">
                  <a:solidFill>
                    <a:schemeClr val="tx1"/>
                  </a:solidFill>
                  <a:latin typeface="Arial" pitchFamily="34" charset="0"/>
                  <a:ea typeface="ＭＳ Ｐゴシック" charset="-128"/>
                </a:defRPr>
              </a:lvl6pPr>
              <a:lvl7pPr marL="914400" eaLnBrk="0" fontAlgn="base" hangingPunct="0">
                <a:spcBef>
                  <a:spcPct val="0"/>
                </a:spcBef>
                <a:spcAft>
                  <a:spcPct val="0"/>
                </a:spcAft>
                <a:defRPr sz="2400">
                  <a:solidFill>
                    <a:schemeClr val="tx1"/>
                  </a:solidFill>
                  <a:latin typeface="Arial" pitchFamily="34" charset="0"/>
                  <a:ea typeface="ＭＳ Ｐゴシック" charset="-128"/>
                </a:defRPr>
              </a:lvl7pPr>
              <a:lvl8pPr marL="1371600" eaLnBrk="0" fontAlgn="base" hangingPunct="0">
                <a:spcBef>
                  <a:spcPct val="0"/>
                </a:spcBef>
                <a:spcAft>
                  <a:spcPct val="0"/>
                </a:spcAft>
                <a:defRPr sz="2400">
                  <a:solidFill>
                    <a:schemeClr val="tx1"/>
                  </a:solidFill>
                  <a:latin typeface="Arial" pitchFamily="34" charset="0"/>
                  <a:ea typeface="ＭＳ Ｐゴシック" charset="-128"/>
                </a:defRPr>
              </a:lvl8pPr>
              <a:lvl9pPr marL="1828800" eaLnBrk="0" fontAlgn="base" hangingPunct="0">
                <a:spcBef>
                  <a:spcPct val="0"/>
                </a:spcBef>
                <a:spcAft>
                  <a:spcPct val="0"/>
                </a:spcAft>
                <a:defRPr sz="2400">
                  <a:solidFill>
                    <a:schemeClr val="tx1"/>
                  </a:solidFill>
                  <a:latin typeface="Arial" pitchFamily="34" charset="0"/>
                  <a:ea typeface="ＭＳ Ｐゴシック" charset="-128"/>
                </a:defRPr>
              </a:lvl9pPr>
            </a:lstStyle>
            <a:p>
              <a:pPr algn="ctr" eaLnBrk="1" hangingPunct="1">
                <a:spcBef>
                  <a:spcPct val="50000"/>
                </a:spcBef>
              </a:pPr>
              <a:r>
                <a:rPr lang="en-US" sz="1800" b="1"/>
                <a:t>Movie Buster</a:t>
              </a:r>
            </a:p>
            <a:p>
              <a:pPr algn="ctr" eaLnBrk="1" hangingPunct="1">
                <a:spcBef>
                  <a:spcPct val="50000"/>
                </a:spcBef>
              </a:pPr>
              <a:r>
                <a:rPr lang="en-US" sz="1800"/>
                <a:t>$3 per movie rented</a:t>
              </a:r>
            </a:p>
          </p:txBody>
        </p:sp>
        <p:sp>
          <p:nvSpPr>
            <p:cNvPr id="63494" name="Text Box 6"/>
            <p:cNvSpPr txBox="1">
              <a:spLocks noChangeArrowheads="1"/>
            </p:cNvSpPr>
            <p:nvPr/>
          </p:nvSpPr>
          <p:spPr bwMode="auto">
            <a:xfrm>
              <a:off x="1708" y="1997"/>
              <a:ext cx="912" cy="1219"/>
            </a:xfrm>
            <a:prstGeom prst="rect">
              <a:avLst/>
            </a:prstGeom>
            <a:noFill/>
            <a:ln w="57150" cmpd="thinThick">
              <a:solidFill>
                <a:srgbClr val="8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Arial" pitchFamily="34" charset="0"/>
                  <a:ea typeface="ＭＳ Ｐゴシック" charset="-128"/>
                </a:defRPr>
              </a:lvl1pPr>
              <a:lvl2pPr marL="37931725" indent="-37474525">
                <a:defRPr sz="2400">
                  <a:solidFill>
                    <a:schemeClr val="tx1"/>
                  </a:solidFill>
                  <a:latin typeface="Arial" pitchFamily="34" charset="0"/>
                  <a:ea typeface="ＭＳ Ｐゴシック" charset="-128"/>
                </a:defRPr>
              </a:lvl2pPr>
              <a:lvl3pPr>
                <a:defRPr sz="2400">
                  <a:solidFill>
                    <a:schemeClr val="tx1"/>
                  </a:solidFill>
                  <a:latin typeface="Arial" pitchFamily="34" charset="0"/>
                  <a:ea typeface="ＭＳ Ｐゴシック" charset="-128"/>
                </a:defRPr>
              </a:lvl3pPr>
              <a:lvl4pPr>
                <a:defRPr sz="2400">
                  <a:solidFill>
                    <a:schemeClr val="tx1"/>
                  </a:solidFill>
                  <a:latin typeface="Arial" pitchFamily="34" charset="0"/>
                  <a:ea typeface="ＭＳ Ｐゴシック" charset="-128"/>
                </a:defRPr>
              </a:lvl4pPr>
              <a:lvl5pPr>
                <a:defRPr sz="2400">
                  <a:solidFill>
                    <a:schemeClr val="tx1"/>
                  </a:solidFill>
                  <a:latin typeface="Arial" pitchFamily="34" charset="0"/>
                  <a:ea typeface="ＭＳ Ｐゴシック" charset="-128"/>
                </a:defRPr>
              </a:lvl5pPr>
              <a:lvl6pPr marL="457200" eaLnBrk="0" fontAlgn="base" hangingPunct="0">
                <a:spcBef>
                  <a:spcPct val="0"/>
                </a:spcBef>
                <a:spcAft>
                  <a:spcPct val="0"/>
                </a:spcAft>
                <a:defRPr sz="2400">
                  <a:solidFill>
                    <a:schemeClr val="tx1"/>
                  </a:solidFill>
                  <a:latin typeface="Arial" pitchFamily="34" charset="0"/>
                  <a:ea typeface="ＭＳ Ｐゴシック" charset="-128"/>
                </a:defRPr>
              </a:lvl6pPr>
              <a:lvl7pPr marL="914400" eaLnBrk="0" fontAlgn="base" hangingPunct="0">
                <a:spcBef>
                  <a:spcPct val="0"/>
                </a:spcBef>
                <a:spcAft>
                  <a:spcPct val="0"/>
                </a:spcAft>
                <a:defRPr sz="2400">
                  <a:solidFill>
                    <a:schemeClr val="tx1"/>
                  </a:solidFill>
                  <a:latin typeface="Arial" pitchFamily="34" charset="0"/>
                  <a:ea typeface="ＭＳ Ｐゴシック" charset="-128"/>
                </a:defRPr>
              </a:lvl7pPr>
              <a:lvl8pPr marL="1371600" eaLnBrk="0" fontAlgn="base" hangingPunct="0">
                <a:spcBef>
                  <a:spcPct val="0"/>
                </a:spcBef>
                <a:spcAft>
                  <a:spcPct val="0"/>
                </a:spcAft>
                <a:defRPr sz="2400">
                  <a:solidFill>
                    <a:schemeClr val="tx1"/>
                  </a:solidFill>
                  <a:latin typeface="Arial" pitchFamily="34" charset="0"/>
                  <a:ea typeface="ＭＳ Ｐゴシック" charset="-128"/>
                </a:defRPr>
              </a:lvl8pPr>
              <a:lvl9pPr marL="1828800" eaLnBrk="0" fontAlgn="base" hangingPunct="0">
                <a:spcBef>
                  <a:spcPct val="0"/>
                </a:spcBef>
                <a:spcAft>
                  <a:spcPct val="0"/>
                </a:spcAft>
                <a:defRPr sz="2400">
                  <a:solidFill>
                    <a:schemeClr val="tx1"/>
                  </a:solidFill>
                  <a:latin typeface="Arial" pitchFamily="34" charset="0"/>
                  <a:ea typeface="ＭＳ Ｐゴシック" charset="-128"/>
                </a:defRPr>
              </a:lvl9pPr>
            </a:lstStyle>
            <a:p>
              <a:pPr algn="ctr" eaLnBrk="1" hangingPunct="1">
                <a:spcBef>
                  <a:spcPct val="50000"/>
                </a:spcBef>
              </a:pPr>
              <a:r>
                <a:rPr lang="en-US" sz="1800" b="1"/>
                <a:t>Online Flix</a:t>
              </a:r>
            </a:p>
            <a:p>
              <a:pPr algn="ctr" eaLnBrk="1" hangingPunct="1">
                <a:spcBef>
                  <a:spcPct val="50000"/>
                </a:spcBef>
              </a:pPr>
              <a:r>
                <a:rPr lang="en-US" sz="1800"/>
                <a:t>$12 per month plus $1 per movie rented</a:t>
              </a:r>
            </a:p>
          </p:txBody>
        </p:sp>
        <p:sp>
          <p:nvSpPr>
            <p:cNvPr id="63495" name="Text Box 7"/>
            <p:cNvSpPr txBox="1">
              <a:spLocks noChangeArrowheads="1"/>
            </p:cNvSpPr>
            <p:nvPr/>
          </p:nvSpPr>
          <p:spPr bwMode="auto">
            <a:xfrm>
              <a:off x="2688" y="1824"/>
              <a:ext cx="1008" cy="1392"/>
            </a:xfrm>
            <a:prstGeom prst="rect">
              <a:avLst/>
            </a:prstGeom>
            <a:noFill/>
            <a:ln w="57150" cmpd="thinThick">
              <a:solidFill>
                <a:srgbClr val="8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Arial" pitchFamily="34" charset="0"/>
                  <a:ea typeface="ＭＳ Ｐゴシック" charset="-128"/>
                </a:defRPr>
              </a:lvl1pPr>
              <a:lvl2pPr marL="37931725" indent="-37474525">
                <a:defRPr sz="2400">
                  <a:solidFill>
                    <a:schemeClr val="tx1"/>
                  </a:solidFill>
                  <a:latin typeface="Arial" pitchFamily="34" charset="0"/>
                  <a:ea typeface="ＭＳ Ｐゴシック" charset="-128"/>
                </a:defRPr>
              </a:lvl2pPr>
              <a:lvl3pPr>
                <a:defRPr sz="2400">
                  <a:solidFill>
                    <a:schemeClr val="tx1"/>
                  </a:solidFill>
                  <a:latin typeface="Arial" pitchFamily="34" charset="0"/>
                  <a:ea typeface="ＭＳ Ｐゴシック" charset="-128"/>
                </a:defRPr>
              </a:lvl3pPr>
              <a:lvl4pPr>
                <a:defRPr sz="2400">
                  <a:solidFill>
                    <a:schemeClr val="tx1"/>
                  </a:solidFill>
                  <a:latin typeface="Arial" pitchFamily="34" charset="0"/>
                  <a:ea typeface="ＭＳ Ｐゴシック" charset="-128"/>
                </a:defRPr>
              </a:lvl4pPr>
              <a:lvl5pPr>
                <a:defRPr sz="2400">
                  <a:solidFill>
                    <a:schemeClr val="tx1"/>
                  </a:solidFill>
                  <a:latin typeface="Arial" pitchFamily="34" charset="0"/>
                  <a:ea typeface="ＭＳ Ｐゴシック" charset="-128"/>
                </a:defRPr>
              </a:lvl5pPr>
              <a:lvl6pPr marL="457200" eaLnBrk="0" fontAlgn="base" hangingPunct="0">
                <a:spcBef>
                  <a:spcPct val="0"/>
                </a:spcBef>
                <a:spcAft>
                  <a:spcPct val="0"/>
                </a:spcAft>
                <a:defRPr sz="2400">
                  <a:solidFill>
                    <a:schemeClr val="tx1"/>
                  </a:solidFill>
                  <a:latin typeface="Arial" pitchFamily="34" charset="0"/>
                  <a:ea typeface="ＭＳ Ｐゴシック" charset="-128"/>
                </a:defRPr>
              </a:lvl6pPr>
              <a:lvl7pPr marL="914400" eaLnBrk="0" fontAlgn="base" hangingPunct="0">
                <a:spcBef>
                  <a:spcPct val="0"/>
                </a:spcBef>
                <a:spcAft>
                  <a:spcPct val="0"/>
                </a:spcAft>
                <a:defRPr sz="2400">
                  <a:solidFill>
                    <a:schemeClr val="tx1"/>
                  </a:solidFill>
                  <a:latin typeface="Arial" pitchFamily="34" charset="0"/>
                  <a:ea typeface="ＭＳ Ｐゴシック" charset="-128"/>
                </a:defRPr>
              </a:lvl7pPr>
              <a:lvl8pPr marL="1371600" eaLnBrk="0" fontAlgn="base" hangingPunct="0">
                <a:spcBef>
                  <a:spcPct val="0"/>
                </a:spcBef>
                <a:spcAft>
                  <a:spcPct val="0"/>
                </a:spcAft>
                <a:defRPr sz="2400">
                  <a:solidFill>
                    <a:schemeClr val="tx1"/>
                  </a:solidFill>
                  <a:latin typeface="Arial" pitchFamily="34" charset="0"/>
                  <a:ea typeface="ＭＳ Ｐゴシック" charset="-128"/>
                </a:defRPr>
              </a:lvl8pPr>
              <a:lvl9pPr marL="1828800" eaLnBrk="0" fontAlgn="base" hangingPunct="0">
                <a:spcBef>
                  <a:spcPct val="0"/>
                </a:spcBef>
                <a:spcAft>
                  <a:spcPct val="0"/>
                </a:spcAft>
                <a:defRPr sz="2400">
                  <a:solidFill>
                    <a:schemeClr val="tx1"/>
                  </a:solidFill>
                  <a:latin typeface="Arial" pitchFamily="34" charset="0"/>
                  <a:ea typeface="ＭＳ Ｐゴシック" charset="-128"/>
                </a:defRPr>
              </a:lvl9pPr>
            </a:lstStyle>
            <a:p>
              <a:pPr algn="ctr" eaLnBrk="1" hangingPunct="1">
                <a:spcBef>
                  <a:spcPct val="50000"/>
                </a:spcBef>
              </a:pPr>
              <a:r>
                <a:rPr lang="en-US" sz="1800" b="1"/>
                <a:t>Mail Flix</a:t>
              </a:r>
            </a:p>
            <a:p>
              <a:pPr algn="ctr" eaLnBrk="1" hangingPunct="1">
                <a:spcBef>
                  <a:spcPct val="50000"/>
                </a:spcBef>
              </a:pPr>
              <a:r>
                <a:rPr lang="en-US" sz="1800"/>
                <a:t>$18 per month regardless of the number of movies rented</a:t>
              </a:r>
            </a:p>
          </p:txBody>
        </p:sp>
      </p:grpSp>
      <p:pic>
        <p:nvPicPr>
          <p:cNvPr id="63496"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2200" y="2362200"/>
            <a:ext cx="2897188" cy="3276600"/>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1"/>
          <p:cNvSpPr>
            <a:spLocks noGrp="1"/>
          </p:cNvSpPr>
          <p:nvPr>
            <p:ph type="dt" sz="half" idx="10"/>
          </p:nvPr>
        </p:nvSpPr>
        <p:spPr/>
        <p:txBody>
          <a:bodyPr/>
          <a:lstStyle/>
          <a:p>
            <a:r>
              <a:rPr lang="en-US"/>
              <a:t>National Council of Supervisors of Mathematics</a:t>
            </a:r>
          </a:p>
          <a:p>
            <a:r>
              <a:rPr lang="en-US"/>
              <a:t>CCSS Standards of Mathematical Practice: Reasoning and Explaining</a:t>
            </a:r>
            <a:endParaRPr lang="en-US" sz="1400"/>
          </a:p>
        </p:txBody>
      </p:sp>
      <p:sp>
        <p:nvSpPr>
          <p:cNvPr id="65539" name="Rectangle 3"/>
          <p:cNvSpPr>
            <a:spLocks noGrp="1" noChangeArrowheads="1"/>
          </p:cNvSpPr>
          <p:nvPr>
            <p:ph type="title" idx="4294967295"/>
          </p:nvPr>
        </p:nvSpPr>
        <p:spPr>
          <a:xfrm>
            <a:off x="990600" y="107950"/>
            <a:ext cx="8229600" cy="1249363"/>
          </a:xfrm>
        </p:spPr>
        <p:txBody>
          <a:bodyPr/>
          <a:lstStyle/>
          <a:p>
            <a:r>
              <a:rPr lang="en-US" sz="3600"/>
              <a:t>Exploring Standards for Mathematical Practice in a Classroom</a:t>
            </a:r>
            <a:endParaRPr lang="en-US" sz="4000"/>
          </a:p>
        </p:txBody>
      </p:sp>
      <p:sp>
        <p:nvSpPr>
          <p:cNvPr id="65540" name="Rectangle 4"/>
          <p:cNvSpPr>
            <a:spLocks noGrp="1" noChangeArrowheads="1"/>
          </p:cNvSpPr>
          <p:nvPr>
            <p:ph type="body" idx="4294967295"/>
          </p:nvPr>
        </p:nvSpPr>
        <p:spPr bwMode="auto">
          <a:xfrm>
            <a:off x="1219200" y="1905000"/>
            <a:ext cx="4648200" cy="4343400"/>
          </a:xfrm>
          <a:prstGeom prst="rect">
            <a:avLst/>
          </a:prstGeo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a:lstStyle/>
          <a:p>
            <a:pPr marL="346075" indent="-346075">
              <a:lnSpc>
                <a:spcPct val="80000"/>
              </a:lnSpc>
            </a:pPr>
            <a:r>
              <a:rPr lang="en-US" sz="2800"/>
              <a:t>In what ways did the teacher give students opportunities to make sense of the task and build perseverance in his </a:t>
            </a:r>
            <a:r>
              <a:rPr lang="en-US" sz="2800">
                <a:hlinkClick r:id="rId3"/>
              </a:rPr>
              <a:t>launch</a:t>
            </a:r>
            <a:r>
              <a:rPr lang="en-US" sz="2800"/>
              <a:t> of the task?</a:t>
            </a:r>
          </a:p>
          <a:p>
            <a:pPr marL="346075" indent="-346075">
              <a:lnSpc>
                <a:spcPct val="80000"/>
              </a:lnSpc>
            </a:pPr>
            <a:endParaRPr lang="en-US" sz="1200"/>
          </a:p>
          <a:p>
            <a:pPr marL="346075" indent="-346075">
              <a:lnSpc>
                <a:spcPct val="80000"/>
              </a:lnSpc>
            </a:pPr>
            <a:endParaRPr lang="en-US" sz="1200"/>
          </a:p>
          <a:p>
            <a:pPr marL="346075" indent="-346075">
              <a:lnSpc>
                <a:spcPct val="80000"/>
              </a:lnSpc>
            </a:pPr>
            <a:r>
              <a:rPr lang="en-US" sz="2800"/>
              <a:t>What evidence do you see that students are building this standard of practice?</a:t>
            </a:r>
            <a:endParaRPr lang="en-US" sz="2400"/>
          </a:p>
          <a:p>
            <a:pPr marL="346075" indent="-346075">
              <a:lnSpc>
                <a:spcPct val="80000"/>
              </a:lnSpc>
              <a:buFontTx/>
              <a:buNone/>
            </a:pPr>
            <a:endParaRPr lang="en-US" sz="2400"/>
          </a:p>
          <a:p>
            <a:pPr marL="346075" indent="-346075">
              <a:lnSpc>
                <a:spcPct val="80000"/>
              </a:lnSpc>
              <a:buFontTx/>
              <a:buNone/>
            </a:pPr>
            <a:endParaRPr lang="en-US" sz="2400"/>
          </a:p>
        </p:txBody>
      </p:sp>
      <p:pic>
        <p:nvPicPr>
          <p:cNvPr id="6554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9800" y="2590800"/>
            <a:ext cx="2695575" cy="3048000"/>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1"/>
          <p:cNvSpPr>
            <a:spLocks noGrp="1"/>
          </p:cNvSpPr>
          <p:nvPr>
            <p:ph type="dt" sz="half" idx="10"/>
          </p:nvPr>
        </p:nvSpPr>
        <p:spPr/>
        <p:txBody>
          <a:bodyPr/>
          <a:lstStyle/>
          <a:p>
            <a:r>
              <a:rPr lang="en-US"/>
              <a:t>National Council of Supervisors of Mathematics</a:t>
            </a:r>
          </a:p>
          <a:p>
            <a:r>
              <a:rPr lang="en-US"/>
              <a:t>CCSS Standards of Mathematical Practice: Reasoning and Explaining</a:t>
            </a:r>
            <a:endParaRPr lang="en-US" sz="1400"/>
          </a:p>
        </p:txBody>
      </p:sp>
      <p:sp>
        <p:nvSpPr>
          <p:cNvPr id="67587" name="Rectangle 3"/>
          <p:cNvSpPr>
            <a:spLocks noGrp="1" noChangeArrowheads="1"/>
          </p:cNvSpPr>
          <p:nvPr>
            <p:ph type="title" idx="4294967295"/>
          </p:nvPr>
        </p:nvSpPr>
        <p:spPr>
          <a:xfrm>
            <a:off x="1143000" y="152400"/>
            <a:ext cx="8001000" cy="1143000"/>
          </a:xfrm>
        </p:spPr>
        <p:txBody>
          <a:bodyPr/>
          <a:lstStyle/>
          <a:p>
            <a:r>
              <a:rPr lang="en-US" sz="3600"/>
              <a:t>Using Student Work to Develop Standards for Mathematical Practice</a:t>
            </a:r>
            <a:endParaRPr lang="en-US" sz="4000"/>
          </a:p>
        </p:txBody>
      </p:sp>
      <p:sp>
        <p:nvSpPr>
          <p:cNvPr id="67588" name="Rectangle 4"/>
          <p:cNvSpPr>
            <a:spLocks noGrp="1" noChangeArrowheads="1"/>
          </p:cNvSpPr>
          <p:nvPr>
            <p:ph type="body" sz="half" idx="4294967295"/>
          </p:nvPr>
        </p:nvSpPr>
        <p:spPr bwMode="auto">
          <a:xfrm>
            <a:off x="1219200" y="1828800"/>
            <a:ext cx="4678363" cy="4267200"/>
          </a:xfrm>
          <a:prstGeom prst="rect">
            <a:avLst/>
          </a:prstGeo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indent="0">
              <a:lnSpc>
                <a:spcPct val="75000"/>
              </a:lnSpc>
              <a:spcBef>
                <a:spcPct val="10000"/>
              </a:spcBef>
              <a:spcAft>
                <a:spcPct val="30000"/>
              </a:spcAft>
              <a:buFontTx/>
              <a:buNone/>
            </a:pPr>
            <a:r>
              <a:rPr lang="en-US" sz="2800">
                <a:solidFill>
                  <a:srgbClr val="990000"/>
                </a:solidFill>
              </a:rPr>
              <a:t>Examine the tables generated by Student H on the following slide.</a:t>
            </a:r>
          </a:p>
          <a:p>
            <a:pPr marL="630238" lvl="1" indent="-346075">
              <a:lnSpc>
                <a:spcPct val="75000"/>
              </a:lnSpc>
              <a:spcBef>
                <a:spcPct val="10000"/>
              </a:spcBef>
              <a:buFont typeface="Times" charset="0"/>
              <a:buChar char="•"/>
            </a:pPr>
            <a:r>
              <a:rPr lang="en-US" sz="2600"/>
              <a:t>Given this work, what conclusions has the student made? </a:t>
            </a:r>
          </a:p>
          <a:p>
            <a:pPr marL="630238" lvl="1" indent="-346075">
              <a:lnSpc>
                <a:spcPct val="75000"/>
              </a:lnSpc>
              <a:spcBef>
                <a:spcPct val="10000"/>
              </a:spcBef>
              <a:buFont typeface="Times" charset="0"/>
              <a:buChar char="•"/>
            </a:pPr>
            <a:endParaRPr lang="en-US" sz="800"/>
          </a:p>
          <a:p>
            <a:pPr marL="630238" lvl="1" indent="-346075">
              <a:lnSpc>
                <a:spcPct val="75000"/>
              </a:lnSpc>
              <a:spcBef>
                <a:spcPct val="10000"/>
              </a:spcBef>
              <a:buFont typeface="Times" charset="0"/>
              <a:buChar char="•"/>
            </a:pPr>
            <a:r>
              <a:rPr lang="en-US" sz="2600"/>
              <a:t>What mistakes (if any) are evident in the tables?</a:t>
            </a:r>
          </a:p>
          <a:p>
            <a:pPr marL="630238" lvl="1" indent="-346075">
              <a:lnSpc>
                <a:spcPct val="75000"/>
              </a:lnSpc>
              <a:spcBef>
                <a:spcPct val="10000"/>
              </a:spcBef>
              <a:buFont typeface="Times" charset="0"/>
              <a:buChar char="•"/>
            </a:pPr>
            <a:endParaRPr lang="en-US" sz="800"/>
          </a:p>
          <a:p>
            <a:pPr marL="630238" lvl="1" indent="-346075">
              <a:lnSpc>
                <a:spcPct val="75000"/>
              </a:lnSpc>
              <a:spcBef>
                <a:spcPct val="10000"/>
              </a:spcBef>
              <a:buFont typeface="Times" charset="0"/>
              <a:buChar char="•"/>
            </a:pPr>
            <a:r>
              <a:rPr lang="en-US" sz="2600" i="1"/>
              <a:t>Do the tables make mathematical sense, and do they match the plans?</a:t>
            </a:r>
            <a:endParaRPr lang="en-US" sz="2000" i="1"/>
          </a:p>
          <a:p>
            <a:pPr marL="0" indent="0">
              <a:lnSpc>
                <a:spcPct val="80000"/>
              </a:lnSpc>
              <a:buFontTx/>
              <a:buNone/>
            </a:pPr>
            <a:endParaRPr lang="en-US" sz="2000"/>
          </a:p>
          <a:p>
            <a:pPr marL="0" indent="0">
              <a:lnSpc>
                <a:spcPct val="80000"/>
              </a:lnSpc>
              <a:buFontTx/>
              <a:buNone/>
            </a:pPr>
            <a:endParaRPr lang="en-US" sz="1800"/>
          </a:p>
        </p:txBody>
      </p:sp>
      <p:pic>
        <p:nvPicPr>
          <p:cNvPr id="6758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2362200"/>
            <a:ext cx="2695575" cy="3048000"/>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Date Placeholder 1"/>
          <p:cNvSpPr>
            <a:spLocks noGrp="1"/>
          </p:cNvSpPr>
          <p:nvPr>
            <p:ph type="dt" sz="half" idx="10"/>
          </p:nvPr>
        </p:nvSpPr>
        <p:spPr/>
        <p:txBody>
          <a:bodyPr/>
          <a:lstStyle/>
          <a:p>
            <a:r>
              <a:rPr lang="en-US"/>
              <a:t>National Council of Supervisors of Mathematics</a:t>
            </a:r>
          </a:p>
          <a:p>
            <a:r>
              <a:rPr lang="en-US"/>
              <a:t>CCSS Standards of Mathematical Practice: Reasoning and Explaining</a:t>
            </a:r>
            <a:endParaRPr lang="en-US" sz="1400"/>
          </a:p>
        </p:txBody>
      </p:sp>
      <p:sp>
        <p:nvSpPr>
          <p:cNvPr id="69635" name="Rectangle 3"/>
          <p:cNvSpPr>
            <a:spLocks noGrp="1" noChangeArrowheads="1"/>
          </p:cNvSpPr>
          <p:nvPr>
            <p:ph type="title" idx="4294967295"/>
          </p:nvPr>
        </p:nvSpPr>
        <p:spPr>
          <a:xfrm>
            <a:off x="1143000" y="152400"/>
            <a:ext cx="7772400" cy="1143000"/>
          </a:xfrm>
        </p:spPr>
        <p:txBody>
          <a:bodyPr/>
          <a:lstStyle/>
          <a:p>
            <a:r>
              <a:rPr lang="en-US" sz="3600"/>
              <a:t>Using Student Work to Develop Standards for Mathematical Practice</a:t>
            </a:r>
            <a:endParaRPr lang="en-US" sz="4000"/>
          </a:p>
        </p:txBody>
      </p:sp>
      <p:graphicFrame>
        <p:nvGraphicFramePr>
          <p:cNvPr id="69881" name="Group 249"/>
          <p:cNvGraphicFramePr>
            <a:graphicFrameLocks noGrp="1"/>
          </p:cNvGraphicFramePr>
          <p:nvPr>
            <p:ph sz="half" idx="4294967295"/>
          </p:nvPr>
        </p:nvGraphicFramePr>
        <p:xfrm>
          <a:off x="2590800" y="1646238"/>
          <a:ext cx="5943600" cy="4678362"/>
        </p:xfrm>
        <a:graphic>
          <a:graphicData uri="http://schemas.openxmlformats.org/drawingml/2006/table">
            <a:tbl>
              <a:tblPr/>
              <a:tblGrid>
                <a:gridCol w="728663"/>
                <a:gridCol w="795337"/>
                <a:gridCol w="838200"/>
                <a:gridCol w="803275"/>
                <a:gridCol w="796925"/>
                <a:gridCol w="1020763"/>
                <a:gridCol w="960437"/>
              </a:tblGrid>
              <a:tr h="304800">
                <a:tc gridSpan="7">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1" u="none" strike="noStrike" cap="none" normalizeH="0" baseline="0" smtClean="0">
                          <a:ln>
                            <a:noFill/>
                          </a:ln>
                          <a:solidFill>
                            <a:srgbClr val="FF9933"/>
                          </a:solidFill>
                          <a:effectLst/>
                          <a:latin typeface="Arial" pitchFamily="34" charset="0"/>
                          <a:ea typeface="ＭＳ Ｐゴシック" charset="-128"/>
                        </a:rPr>
                        <a:t>Movies</a:t>
                      </a:r>
                    </a:p>
                  </a:txBody>
                  <a:tcP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492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Arial" pitchFamily="34" charset="0"/>
                          <a:ea typeface="ＭＳ Ｐゴシック" charset="-128"/>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Arial" pitchFamily="34" charset="0"/>
                          <a:ea typeface="ＭＳ Ｐゴシック" charset="-128"/>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Arial" pitchFamily="34" charset="0"/>
                          <a:ea typeface="ＭＳ Ｐゴシック" charset="-128"/>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Arial" pitchFamily="34" charset="0"/>
                          <a:ea typeface="ＭＳ Ｐゴシック" charset="-128"/>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Arial" pitchFamily="34" charset="0"/>
                          <a:ea typeface="ＭＳ Ｐゴシック" charset="-128"/>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Arial" pitchFamily="34" charset="0"/>
                          <a:ea typeface="ＭＳ Ｐゴシック" charset="-128"/>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Arial" pitchFamily="34" charset="0"/>
                          <a:ea typeface="ＭＳ Ｐゴシック" charset="-128"/>
                        </a:rPr>
                        <a:t>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6127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1B099F"/>
                          </a:solidFill>
                          <a:effectLst/>
                          <a:latin typeface="Arial" pitchFamily="34" charset="0"/>
                          <a:ea typeface="ＭＳ Ｐゴシック" charset="-128"/>
                        </a:rPr>
                        <a:t>$3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1B099F"/>
                          </a:solidFill>
                          <a:effectLst/>
                          <a:latin typeface="Arial" pitchFamily="34" charset="0"/>
                          <a:ea typeface="ＭＳ Ｐゴシック" charset="-128"/>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1B099F"/>
                          </a:solidFill>
                          <a:effectLst/>
                          <a:latin typeface="Arial" pitchFamily="34" charset="0"/>
                          <a:ea typeface="ＭＳ Ｐゴシック" charset="-128"/>
                        </a:rPr>
                        <a:t>$9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1B099F"/>
                          </a:solidFill>
                          <a:effectLst/>
                          <a:latin typeface="Arial" pitchFamily="34" charset="0"/>
                          <a:ea typeface="ＭＳ Ｐゴシック" charset="-128"/>
                        </a:rPr>
                        <a:t>$12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1B099F"/>
                          </a:solidFill>
                          <a:effectLst/>
                          <a:latin typeface="Arial" pitchFamily="34" charset="0"/>
                          <a:ea typeface="ＭＳ Ｐゴシック" charset="-128"/>
                        </a:rPr>
                        <a:t>$15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1B099F"/>
                          </a:solidFill>
                          <a:effectLst/>
                          <a:latin typeface="Arial" pitchFamily="34" charset="0"/>
                          <a:ea typeface="ＭＳ Ｐゴシック" charset="-128"/>
                        </a:rPr>
                        <a:t>$18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1B099F"/>
                          </a:solidFill>
                          <a:effectLst/>
                          <a:latin typeface="Arial" pitchFamily="34" charset="0"/>
                          <a:ea typeface="ＭＳ Ｐゴシック" charset="-128"/>
                        </a:rPr>
                        <a:t>$21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549275">
                <a:tc gridSpan="7">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1" u="none" strike="noStrike" cap="none" normalizeH="0" baseline="0" smtClean="0">
                          <a:ln>
                            <a:noFill/>
                          </a:ln>
                          <a:solidFill>
                            <a:srgbClr val="FF9933"/>
                          </a:solidFill>
                          <a:effectLst/>
                          <a:latin typeface="Arial" pitchFamily="34" charset="0"/>
                          <a:ea typeface="ＭＳ Ｐゴシック" charset="-128"/>
                        </a:rPr>
                        <a:t>Money</a:t>
                      </a:r>
                    </a:p>
                  </a:txBody>
                  <a:tcPr horzOverflow="overflow">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476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Arial" pitchFamily="34" charset="0"/>
                          <a:ea typeface="ＭＳ Ｐゴシック" charset="-128"/>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Arial" pitchFamily="34" charset="0"/>
                          <a:ea typeface="ＭＳ Ｐゴシック" charset="-128"/>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Arial" pitchFamily="34" charset="0"/>
                          <a:ea typeface="ＭＳ Ｐゴシック" charset="-128"/>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Arial" pitchFamily="34" charset="0"/>
                          <a:ea typeface="ＭＳ Ｐゴシック" charset="-128"/>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Arial" pitchFamily="34" charset="0"/>
                          <a:ea typeface="ＭＳ Ｐゴシック" charset="-128"/>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Arial" pitchFamily="34" charset="0"/>
                          <a:ea typeface="ＭＳ Ｐゴシック" charset="-128"/>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Arial" pitchFamily="34" charset="0"/>
                          <a:ea typeface="ＭＳ Ｐゴシック" charset="-128"/>
                        </a:rPr>
                        <a:t>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6223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990000"/>
                          </a:solidFill>
                          <a:effectLst/>
                          <a:latin typeface="Arial" pitchFamily="34" charset="0"/>
                          <a:ea typeface="ＭＳ Ｐゴシック" charset="-128"/>
                        </a:rPr>
                        <a:t>$13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990000"/>
                          </a:solidFill>
                          <a:effectLst/>
                          <a:latin typeface="Arial" pitchFamily="34" charset="0"/>
                          <a:ea typeface="ＭＳ Ｐゴシック" charset="-128"/>
                        </a:rPr>
                        <a:t>$14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990000"/>
                          </a:solidFill>
                          <a:effectLst/>
                          <a:latin typeface="Arial" pitchFamily="34" charset="0"/>
                          <a:ea typeface="ＭＳ Ｐゴシック" charset="-128"/>
                        </a:rPr>
                        <a:t>$15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990000"/>
                          </a:solidFill>
                          <a:effectLst/>
                          <a:latin typeface="Arial" pitchFamily="34" charset="0"/>
                          <a:ea typeface="ＭＳ Ｐゴシック" charset="-128"/>
                        </a:rPr>
                        <a:t>$16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990000"/>
                          </a:solidFill>
                          <a:effectLst/>
                          <a:latin typeface="Arial" pitchFamily="34" charset="0"/>
                          <a:ea typeface="ＭＳ Ｐゴシック" charset="-128"/>
                        </a:rPr>
                        <a:t>$17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990000"/>
                          </a:solidFill>
                          <a:effectLst/>
                          <a:latin typeface="Arial" pitchFamily="34" charset="0"/>
                          <a:ea typeface="ＭＳ Ｐゴシック" charset="-128"/>
                        </a:rPr>
                        <a:t>$18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990000"/>
                          </a:solidFill>
                          <a:effectLst/>
                          <a:latin typeface="Arial" pitchFamily="34" charset="0"/>
                          <a:ea typeface="ＭＳ Ｐゴシック" charset="-128"/>
                        </a:rPr>
                        <a:t>$19</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06375">
                <a:tc gridSpan="7">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pitchFamily="34" charset="0"/>
                        <a:ea typeface="ＭＳ Ｐゴシック" charset="-128"/>
                      </a:endParaRPr>
                    </a:p>
                  </a:txBody>
                  <a:tcPr horzOverflow="overflow">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476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Arial" pitchFamily="34" charset="0"/>
                          <a:ea typeface="ＭＳ Ｐゴシック" charset="-128"/>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Arial" pitchFamily="34" charset="0"/>
                          <a:ea typeface="ＭＳ Ｐゴシック" charset="-128"/>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Arial" pitchFamily="34" charset="0"/>
                          <a:ea typeface="ＭＳ Ｐゴシック" charset="-128"/>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Arial" pitchFamily="34" charset="0"/>
                          <a:ea typeface="ＭＳ Ｐゴシック" charset="-128"/>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Arial" pitchFamily="34" charset="0"/>
                          <a:ea typeface="ＭＳ Ｐゴシック" charset="-128"/>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Arial" pitchFamily="34" charset="0"/>
                          <a:ea typeface="ＭＳ Ｐゴシック" charset="-128"/>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tx1"/>
                          </a:solidFill>
                          <a:effectLst/>
                          <a:latin typeface="Arial" pitchFamily="34" charset="0"/>
                          <a:ea typeface="ＭＳ Ｐゴシック" charset="-128"/>
                        </a:rPr>
                        <a:t>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5191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1B099F"/>
                          </a:solidFill>
                          <a:effectLst/>
                          <a:latin typeface="Arial" pitchFamily="34" charset="0"/>
                          <a:ea typeface="ＭＳ Ｐゴシック" charset="-128"/>
                        </a:rPr>
                        <a:t>$18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1B099F"/>
                          </a:solidFill>
                          <a:effectLst/>
                          <a:latin typeface="Arial" pitchFamily="34" charset="0"/>
                          <a:ea typeface="ＭＳ Ｐゴシック" charset="-128"/>
                        </a:rPr>
                        <a:t>$36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1B099F"/>
                          </a:solidFill>
                          <a:effectLst/>
                          <a:latin typeface="Arial" pitchFamily="34" charset="0"/>
                          <a:ea typeface="ＭＳ Ｐゴシック" charset="-128"/>
                        </a:rPr>
                        <a:t>$54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1B099F"/>
                          </a:solidFill>
                          <a:effectLst/>
                          <a:latin typeface="Arial" pitchFamily="34" charset="0"/>
                          <a:ea typeface="ＭＳ Ｐゴシック" charset="-128"/>
                        </a:rPr>
                        <a:t>$72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1B099F"/>
                          </a:solidFill>
                          <a:effectLst/>
                          <a:latin typeface="Arial" pitchFamily="34" charset="0"/>
                          <a:ea typeface="ＭＳ Ｐゴシック" charset="-128"/>
                        </a:rPr>
                        <a:t>$90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1B099F"/>
                          </a:solidFill>
                          <a:effectLst/>
                          <a:latin typeface="Arial" pitchFamily="34" charset="0"/>
                          <a:ea typeface="ＭＳ Ｐゴシック" charset="-128"/>
                        </a:rPr>
                        <a:t>$108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rgbClr val="1B099F"/>
                          </a:solidFill>
                          <a:effectLst/>
                          <a:latin typeface="Arial" pitchFamily="34" charset="0"/>
                          <a:ea typeface="ＭＳ Ｐゴシック" charset="-128"/>
                        </a:rPr>
                        <a:t>$126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9823" name="Text Box 191"/>
          <p:cNvSpPr txBox="1">
            <a:spLocks noChangeArrowheads="1"/>
          </p:cNvSpPr>
          <p:nvPr/>
        </p:nvSpPr>
        <p:spPr bwMode="auto">
          <a:xfrm>
            <a:off x="1296988" y="2225675"/>
            <a:ext cx="1065212" cy="822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solidFill>
                  <a:schemeClr val="accent2"/>
                </a:solidFill>
              </a:rPr>
              <a:t>Movie</a:t>
            </a:r>
          </a:p>
          <a:p>
            <a:r>
              <a:rPr lang="en-US">
                <a:solidFill>
                  <a:schemeClr val="accent2"/>
                </a:solidFill>
              </a:rPr>
              <a:t>Buster</a:t>
            </a:r>
            <a:endParaRPr lang="en-US"/>
          </a:p>
        </p:txBody>
      </p:sp>
      <p:sp>
        <p:nvSpPr>
          <p:cNvPr id="69842" name="Text Box 210"/>
          <p:cNvSpPr txBox="1">
            <a:spLocks noChangeArrowheads="1"/>
          </p:cNvSpPr>
          <p:nvPr/>
        </p:nvSpPr>
        <p:spPr bwMode="auto">
          <a:xfrm>
            <a:off x="1296988" y="3902075"/>
            <a:ext cx="1065212" cy="822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solidFill>
                  <a:srgbClr val="990000"/>
                </a:solidFill>
              </a:rPr>
              <a:t>Online</a:t>
            </a:r>
          </a:p>
          <a:p>
            <a:r>
              <a:rPr lang="en-US">
                <a:solidFill>
                  <a:srgbClr val="990000"/>
                </a:solidFill>
              </a:rPr>
              <a:t>Flix</a:t>
            </a:r>
          </a:p>
        </p:txBody>
      </p:sp>
      <p:sp>
        <p:nvSpPr>
          <p:cNvPr id="69843" name="Text Box 211"/>
          <p:cNvSpPr txBox="1">
            <a:spLocks noChangeArrowheads="1"/>
          </p:cNvSpPr>
          <p:nvPr/>
        </p:nvSpPr>
        <p:spPr bwMode="auto">
          <a:xfrm>
            <a:off x="1306513" y="5381625"/>
            <a:ext cx="827087" cy="822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eaLnBrk="1" hangingPunct="1">
              <a:lnSpc>
                <a:spcPct val="90000"/>
              </a:lnSpc>
              <a:spcBef>
                <a:spcPct val="20000"/>
              </a:spcBef>
            </a:pPr>
            <a:r>
              <a:rPr lang="en-US">
                <a:solidFill>
                  <a:srgbClr val="1B099F"/>
                </a:solidFill>
              </a:rPr>
              <a:t>Mail </a:t>
            </a:r>
          </a:p>
          <a:p>
            <a:pPr eaLnBrk="1" hangingPunct="1">
              <a:lnSpc>
                <a:spcPct val="90000"/>
              </a:lnSpc>
              <a:spcBef>
                <a:spcPct val="20000"/>
              </a:spcBef>
            </a:pPr>
            <a:r>
              <a:rPr lang="en-US">
                <a:solidFill>
                  <a:srgbClr val="1B099F"/>
                </a:solidFill>
              </a:rPr>
              <a:t>Flix</a:t>
            </a:r>
          </a:p>
        </p:txBody>
      </p:sp>
      <p:sp>
        <p:nvSpPr>
          <p:cNvPr id="69879" name="Text Box 247"/>
          <p:cNvSpPr txBox="1">
            <a:spLocks noChangeArrowheads="1"/>
          </p:cNvSpPr>
          <p:nvPr/>
        </p:nvSpPr>
        <p:spPr bwMode="auto">
          <a:xfrm>
            <a:off x="1066800" y="1546225"/>
            <a:ext cx="1263650" cy="366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sz="1800" b="1"/>
              <a:t>Student H</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p:cNvSpPr>
            <a:spLocks noGrp="1"/>
          </p:cNvSpPr>
          <p:nvPr>
            <p:ph type="dt" sz="half" idx="10"/>
          </p:nvPr>
        </p:nvSpPr>
        <p:spPr/>
        <p:txBody>
          <a:bodyPr/>
          <a:lstStyle/>
          <a:p>
            <a:r>
              <a:rPr lang="en-US"/>
              <a:t>National Council of Supervisors of Mathematics</a:t>
            </a:r>
          </a:p>
          <a:p>
            <a:r>
              <a:rPr lang="en-US"/>
              <a:t>CCSS Standards of Mathematical Practice: Reasoning and Explaining</a:t>
            </a:r>
            <a:endParaRPr lang="en-US" sz="1400"/>
          </a:p>
        </p:txBody>
      </p:sp>
      <p:sp>
        <p:nvSpPr>
          <p:cNvPr id="71683" name="Rectangle 3"/>
          <p:cNvSpPr>
            <a:spLocks noGrp="1" noChangeArrowheads="1"/>
          </p:cNvSpPr>
          <p:nvPr>
            <p:ph type="title" idx="4294967295"/>
          </p:nvPr>
        </p:nvSpPr>
        <p:spPr>
          <a:xfrm>
            <a:off x="1181100" y="76200"/>
            <a:ext cx="7734300" cy="1249363"/>
          </a:xfrm>
        </p:spPr>
        <p:txBody>
          <a:bodyPr/>
          <a:lstStyle/>
          <a:p>
            <a:r>
              <a:rPr lang="en-US" sz="3600"/>
              <a:t>Using Student Work to Develop Standards for Mathematical Practice</a:t>
            </a:r>
            <a:endParaRPr lang="en-US" sz="4000"/>
          </a:p>
        </p:txBody>
      </p:sp>
      <p:sp>
        <p:nvSpPr>
          <p:cNvPr id="71684" name="Rectangle 4"/>
          <p:cNvSpPr>
            <a:spLocks noGrp="1" noChangeArrowheads="1"/>
          </p:cNvSpPr>
          <p:nvPr>
            <p:ph type="body" idx="4294967295"/>
          </p:nvPr>
        </p:nvSpPr>
        <p:spPr bwMode="auto">
          <a:xfrm>
            <a:off x="1295400" y="1905000"/>
            <a:ext cx="7620000" cy="3810000"/>
          </a:xfrm>
          <a:prstGeom prst="rect">
            <a:avLst/>
          </a:prstGeo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indent="0">
              <a:lnSpc>
                <a:spcPct val="75000"/>
              </a:lnSpc>
              <a:spcBef>
                <a:spcPct val="30000"/>
              </a:spcBef>
              <a:buFontTx/>
              <a:buNone/>
            </a:pPr>
            <a:r>
              <a:rPr lang="en-US">
                <a:solidFill>
                  <a:srgbClr val="990000"/>
                </a:solidFill>
              </a:rPr>
              <a:t>As you watch the </a:t>
            </a:r>
            <a:r>
              <a:rPr lang="en-US">
                <a:solidFill>
                  <a:srgbClr val="990000"/>
                </a:solidFill>
                <a:hlinkClick r:id="rId3"/>
              </a:rPr>
              <a:t>video</a:t>
            </a:r>
            <a:r>
              <a:rPr lang="en-US">
                <a:solidFill>
                  <a:srgbClr val="990000"/>
                </a:solidFill>
              </a:rPr>
              <a:t> consider:</a:t>
            </a:r>
          </a:p>
          <a:p>
            <a:pPr marL="579438" lvl="1" indent="-350838">
              <a:lnSpc>
                <a:spcPct val="90000"/>
              </a:lnSpc>
              <a:spcBef>
                <a:spcPct val="30000"/>
              </a:spcBef>
              <a:buFont typeface="Times" charset="0"/>
              <a:buChar char="•"/>
            </a:pPr>
            <a:r>
              <a:rPr lang="en-US"/>
              <a:t>What evidence do you see that suggests students are developing competency with Standards 1 and/or 3 for Mathematical Practice?</a:t>
            </a:r>
          </a:p>
          <a:p>
            <a:pPr marL="579438" lvl="1" indent="-350838">
              <a:lnSpc>
                <a:spcPct val="90000"/>
              </a:lnSpc>
              <a:spcBef>
                <a:spcPct val="30000"/>
              </a:spcBef>
              <a:buFont typeface="Times" charset="0"/>
              <a:buChar char="•"/>
            </a:pPr>
            <a:r>
              <a:rPr lang="en-US"/>
              <a:t>In what ways did interactions between students support their ability to develop competency with Standards 1 and/or 3 for Mathematical Practice?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1"/>
          <p:cNvSpPr>
            <a:spLocks noGrp="1"/>
          </p:cNvSpPr>
          <p:nvPr>
            <p:ph type="dt" sz="half" idx="10"/>
          </p:nvPr>
        </p:nvSpPr>
        <p:spPr/>
        <p:txBody>
          <a:bodyPr/>
          <a:lstStyle/>
          <a:p>
            <a:r>
              <a:rPr lang="en-US"/>
              <a:t>National Council of Supervisors of Mathematics</a:t>
            </a:r>
          </a:p>
          <a:p>
            <a:r>
              <a:rPr lang="en-US"/>
              <a:t>CCSS Standards of Mathematical Practice: Reasoning and Explaining</a:t>
            </a:r>
            <a:endParaRPr lang="en-US" sz="1400"/>
          </a:p>
        </p:txBody>
      </p:sp>
      <p:sp>
        <p:nvSpPr>
          <p:cNvPr id="73731" name="Rectangle 3"/>
          <p:cNvSpPr>
            <a:spLocks noGrp="1" noChangeArrowheads="1"/>
          </p:cNvSpPr>
          <p:nvPr>
            <p:ph type="title" idx="4294967295"/>
          </p:nvPr>
        </p:nvSpPr>
        <p:spPr>
          <a:xfrm>
            <a:off x="1143000" y="152400"/>
            <a:ext cx="7848600" cy="1143000"/>
          </a:xfrm>
        </p:spPr>
        <p:txBody>
          <a:bodyPr/>
          <a:lstStyle/>
          <a:p>
            <a:r>
              <a:rPr lang="en-US" sz="3600"/>
              <a:t>Sharing Student Work to Develop Standards for Mathematical Practice</a:t>
            </a:r>
            <a:endParaRPr lang="en-US" sz="4000"/>
          </a:p>
        </p:txBody>
      </p:sp>
      <p:graphicFrame>
        <p:nvGraphicFramePr>
          <p:cNvPr id="73795" name="Group 67"/>
          <p:cNvGraphicFramePr>
            <a:graphicFrameLocks noGrp="1"/>
          </p:cNvGraphicFramePr>
          <p:nvPr>
            <p:ph sz="half" idx="4294967295"/>
          </p:nvPr>
        </p:nvGraphicFramePr>
        <p:xfrm>
          <a:off x="4572000" y="1874838"/>
          <a:ext cx="4038600" cy="4144962"/>
        </p:xfrm>
        <a:graphic>
          <a:graphicData uri="http://schemas.openxmlformats.org/drawingml/2006/table">
            <a:tbl>
              <a:tblPr/>
              <a:tblGrid>
                <a:gridCol w="1504950"/>
                <a:gridCol w="869950"/>
                <a:gridCol w="792163"/>
                <a:gridCol w="871537"/>
              </a:tblGrid>
              <a:tr h="5032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pitchFamily="34" charset="0"/>
                          <a:ea typeface="ＭＳ Ｐゴシック" charset="-128"/>
                        </a:rPr>
                        <a:t># of Movies</a:t>
                      </a:r>
                      <a:endParaRPr kumimoji="0" lang="en-US" sz="2800" b="0" i="0" u="none" strike="noStrike" cap="none" normalizeH="0" baseline="0" smtClean="0">
                        <a:ln>
                          <a:noFill/>
                        </a:ln>
                        <a:solidFill>
                          <a:schemeClr val="tx1"/>
                        </a:solidFill>
                        <a:effectLst/>
                        <a:latin typeface="Arial" pitchFamily="34" charset="0"/>
                        <a:ea typeface="ＭＳ Ｐゴシック" charset="-128"/>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1B099F"/>
                          </a:solidFill>
                          <a:effectLst/>
                          <a:latin typeface="Arial" pitchFamily="34" charset="0"/>
                          <a:ea typeface="ＭＳ Ｐゴシック" charset="-128"/>
                        </a:rPr>
                        <a:t>MB</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990000"/>
                          </a:solidFill>
                          <a:effectLst/>
                          <a:latin typeface="Arial" pitchFamily="34" charset="0"/>
                          <a:ea typeface="ＭＳ Ｐゴシック" charset="-128"/>
                        </a:rPr>
                        <a:t>OF</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1B099F"/>
                          </a:solidFill>
                          <a:effectLst/>
                          <a:latin typeface="Arial" pitchFamily="34" charset="0"/>
                          <a:ea typeface="ＭＳ Ｐゴシック" charset="-128"/>
                        </a:rPr>
                        <a:t>MF</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5191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ea typeface="ＭＳ Ｐゴシック" charset="-128"/>
                        </a:rPr>
                        <a:t>0</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1B099F"/>
                          </a:solidFill>
                          <a:effectLst/>
                          <a:latin typeface="Arial" pitchFamily="34" charset="0"/>
                          <a:ea typeface="ＭＳ Ｐゴシック" charset="-128"/>
                        </a:rPr>
                        <a:t>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990000"/>
                          </a:solidFill>
                          <a:effectLst/>
                          <a:latin typeface="Arial" pitchFamily="34" charset="0"/>
                          <a:ea typeface="ＭＳ Ｐゴシック" charset="-128"/>
                        </a:rPr>
                        <a:t>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1B099F"/>
                          </a:solidFill>
                          <a:effectLst/>
                          <a:latin typeface="Arial" pitchFamily="34" charset="0"/>
                          <a:ea typeface="ＭＳ Ｐゴシック" charset="-128"/>
                        </a:rPr>
                        <a:t>18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53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ea typeface="ＭＳ Ｐゴシック" charset="-128"/>
                        </a:rPr>
                        <a:t>1</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1B099F"/>
                          </a:solidFill>
                          <a:effectLst/>
                          <a:latin typeface="Arial" pitchFamily="34" charset="0"/>
                          <a:ea typeface="ＭＳ Ｐゴシック" charset="-128"/>
                        </a:rPr>
                        <a:t>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990000"/>
                          </a:solidFill>
                          <a:effectLst/>
                          <a:latin typeface="Arial" pitchFamily="34" charset="0"/>
                          <a:ea typeface="ＭＳ Ｐゴシック" charset="-128"/>
                        </a:rPr>
                        <a:t>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1B099F"/>
                          </a:solidFill>
                          <a:effectLst/>
                          <a:latin typeface="Arial" pitchFamily="34" charset="0"/>
                          <a:ea typeface="ＭＳ Ｐゴシック" charset="-128"/>
                        </a:rPr>
                        <a:t>18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68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ea typeface="ＭＳ Ｐゴシック" charset="-128"/>
                        </a:rPr>
                        <a:t>2</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1B099F"/>
                          </a:solidFill>
                          <a:effectLst/>
                          <a:latin typeface="Arial" pitchFamily="34" charset="0"/>
                          <a:ea typeface="ＭＳ Ｐゴシック" charset="-128"/>
                        </a:rPr>
                        <a:t>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990000"/>
                          </a:solidFill>
                          <a:effectLst/>
                          <a:latin typeface="Arial" pitchFamily="34" charset="0"/>
                          <a:ea typeface="ＭＳ Ｐゴシック" charset="-128"/>
                        </a:rPr>
                        <a:t>38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1B099F"/>
                          </a:solidFill>
                          <a:effectLst/>
                          <a:latin typeface="Arial" pitchFamily="34" charset="0"/>
                          <a:ea typeface="ＭＳ Ｐゴシック" charset="-128"/>
                        </a:rPr>
                        <a:t>18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91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ea typeface="ＭＳ Ｐゴシック" charset="-128"/>
                        </a:rPr>
                        <a:t>3</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1B099F"/>
                          </a:solidFill>
                          <a:effectLst/>
                          <a:latin typeface="Arial" pitchFamily="34" charset="0"/>
                          <a:ea typeface="ＭＳ Ｐゴシック" charset="-128"/>
                        </a:rPr>
                        <a:t>9</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990000"/>
                          </a:solidFill>
                          <a:effectLst/>
                          <a:latin typeface="Arial" pitchFamily="34" charset="0"/>
                          <a:ea typeface="ＭＳ Ｐゴシック" charset="-128"/>
                        </a:rPr>
                        <a:t>51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1B099F"/>
                          </a:solidFill>
                          <a:effectLst/>
                          <a:latin typeface="Arial" pitchFamily="34" charset="0"/>
                          <a:ea typeface="ＭＳ Ｐゴシック" charset="-128"/>
                        </a:rPr>
                        <a:t>18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53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ea typeface="ＭＳ Ｐゴシック" charset="-128"/>
                        </a:rPr>
                        <a:t>4</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1B099F"/>
                          </a:solidFill>
                          <a:effectLst/>
                          <a:latin typeface="Arial" pitchFamily="34" charset="0"/>
                          <a:ea typeface="ＭＳ Ｐゴシック" charset="-128"/>
                        </a:rPr>
                        <a:t>12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990000"/>
                          </a:solidFill>
                          <a:effectLst/>
                          <a:latin typeface="Arial" pitchFamily="34" charset="0"/>
                          <a:ea typeface="ＭＳ Ｐゴシック" charset="-128"/>
                        </a:rPr>
                        <a:t>64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1B099F"/>
                          </a:solidFill>
                          <a:effectLst/>
                          <a:latin typeface="Arial" pitchFamily="34" charset="0"/>
                          <a:ea typeface="ＭＳ Ｐゴシック" charset="-128"/>
                        </a:rPr>
                        <a:t>18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91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ea typeface="ＭＳ Ｐゴシック" charset="-128"/>
                        </a:rPr>
                        <a:t>5</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1B099F"/>
                          </a:solidFill>
                          <a:effectLst/>
                          <a:latin typeface="Arial" pitchFamily="34" charset="0"/>
                          <a:ea typeface="ＭＳ Ｐゴシック" charset="-128"/>
                        </a:rPr>
                        <a:t>15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990000"/>
                          </a:solidFill>
                          <a:effectLst/>
                          <a:latin typeface="Arial" pitchFamily="34" charset="0"/>
                          <a:ea typeface="ＭＳ Ｐゴシック" charset="-128"/>
                        </a:rPr>
                        <a:t>77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1B099F"/>
                          </a:solidFill>
                          <a:effectLst/>
                          <a:latin typeface="Arial" pitchFamily="34" charset="0"/>
                          <a:ea typeface="ＭＳ Ｐゴシック" charset="-128"/>
                        </a:rPr>
                        <a:t>18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68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pitchFamily="34" charset="0"/>
                          <a:ea typeface="ＭＳ Ｐゴシック" charset="-128"/>
                        </a:rPr>
                        <a:t>6</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1B099F"/>
                          </a:solidFill>
                          <a:effectLst/>
                          <a:latin typeface="Arial" pitchFamily="34" charset="0"/>
                          <a:ea typeface="ＭＳ Ｐゴシック" charset="-128"/>
                        </a:rPr>
                        <a:t>18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990000"/>
                          </a:solidFill>
                          <a:effectLst/>
                          <a:latin typeface="Arial" pitchFamily="34" charset="0"/>
                          <a:ea typeface="ＭＳ Ｐゴシック" charset="-128"/>
                        </a:rPr>
                        <a:t>90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rgbClr val="1B099F"/>
                          </a:solidFill>
                          <a:effectLst/>
                          <a:latin typeface="Arial" pitchFamily="34" charset="0"/>
                          <a:ea typeface="ＭＳ Ｐゴシック" charset="-128"/>
                        </a:rPr>
                        <a:t>18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3779" name="Text Box 66"/>
          <p:cNvSpPr txBox="1">
            <a:spLocks noChangeArrowheads="1"/>
          </p:cNvSpPr>
          <p:nvPr/>
        </p:nvSpPr>
        <p:spPr bwMode="auto">
          <a:xfrm>
            <a:off x="838200" y="1981200"/>
            <a:ext cx="1905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charset="-128"/>
              </a:defRPr>
            </a:lvl1pPr>
            <a:lvl2pPr marL="37931725" indent="-37474525">
              <a:defRPr sz="2400">
                <a:solidFill>
                  <a:schemeClr val="tx1"/>
                </a:solidFill>
                <a:latin typeface="Arial" pitchFamily="34" charset="0"/>
                <a:ea typeface="ＭＳ Ｐゴシック" charset="-128"/>
              </a:defRPr>
            </a:lvl2pPr>
            <a:lvl3pPr>
              <a:defRPr sz="2400">
                <a:solidFill>
                  <a:schemeClr val="tx1"/>
                </a:solidFill>
                <a:latin typeface="Arial" pitchFamily="34" charset="0"/>
                <a:ea typeface="ＭＳ Ｐゴシック" charset="-128"/>
              </a:defRPr>
            </a:lvl3pPr>
            <a:lvl4pPr>
              <a:defRPr sz="2400">
                <a:solidFill>
                  <a:schemeClr val="tx1"/>
                </a:solidFill>
                <a:latin typeface="Arial" pitchFamily="34" charset="0"/>
                <a:ea typeface="ＭＳ Ｐゴシック" charset="-128"/>
              </a:defRPr>
            </a:lvl4pPr>
            <a:lvl5pPr>
              <a:defRPr sz="2400">
                <a:solidFill>
                  <a:schemeClr val="tx1"/>
                </a:solidFill>
                <a:latin typeface="Arial" pitchFamily="34" charset="0"/>
                <a:ea typeface="ＭＳ Ｐゴシック" charset="-128"/>
              </a:defRPr>
            </a:lvl5pPr>
            <a:lvl6pPr marL="457200" eaLnBrk="0" fontAlgn="base" hangingPunct="0">
              <a:spcBef>
                <a:spcPct val="0"/>
              </a:spcBef>
              <a:spcAft>
                <a:spcPct val="0"/>
              </a:spcAft>
              <a:defRPr sz="2400">
                <a:solidFill>
                  <a:schemeClr val="tx1"/>
                </a:solidFill>
                <a:latin typeface="Arial" pitchFamily="34" charset="0"/>
                <a:ea typeface="ＭＳ Ｐゴシック" charset="-128"/>
              </a:defRPr>
            </a:lvl6pPr>
            <a:lvl7pPr marL="914400" eaLnBrk="0" fontAlgn="base" hangingPunct="0">
              <a:spcBef>
                <a:spcPct val="0"/>
              </a:spcBef>
              <a:spcAft>
                <a:spcPct val="0"/>
              </a:spcAft>
              <a:defRPr sz="2400">
                <a:solidFill>
                  <a:schemeClr val="tx1"/>
                </a:solidFill>
                <a:latin typeface="Arial" pitchFamily="34" charset="0"/>
                <a:ea typeface="ＭＳ Ｐゴシック" charset="-128"/>
              </a:defRPr>
            </a:lvl7pPr>
            <a:lvl8pPr marL="1371600" eaLnBrk="0" fontAlgn="base" hangingPunct="0">
              <a:spcBef>
                <a:spcPct val="0"/>
              </a:spcBef>
              <a:spcAft>
                <a:spcPct val="0"/>
              </a:spcAft>
              <a:defRPr sz="2400">
                <a:solidFill>
                  <a:schemeClr val="tx1"/>
                </a:solidFill>
                <a:latin typeface="Arial" pitchFamily="34" charset="0"/>
                <a:ea typeface="ＭＳ Ｐゴシック" charset="-128"/>
              </a:defRPr>
            </a:lvl8pPr>
            <a:lvl9pPr marL="1828800" eaLnBrk="0" fontAlgn="base" hangingPunct="0">
              <a:spcBef>
                <a:spcPct val="0"/>
              </a:spcBef>
              <a:spcAft>
                <a:spcPct val="0"/>
              </a:spcAft>
              <a:defRPr sz="2400">
                <a:solidFill>
                  <a:schemeClr val="tx1"/>
                </a:solidFill>
                <a:latin typeface="Arial" pitchFamily="34" charset="0"/>
                <a:ea typeface="ＭＳ Ｐゴシック" charset="-128"/>
              </a:defRPr>
            </a:lvl9pPr>
          </a:lstStyle>
          <a:p>
            <a:pPr eaLnBrk="1" hangingPunct="1">
              <a:spcBef>
                <a:spcPct val="50000"/>
              </a:spcBef>
            </a:pPr>
            <a:endParaRPr lang="en-US" sz="1800" b="1"/>
          </a:p>
        </p:txBody>
      </p:sp>
      <p:sp>
        <p:nvSpPr>
          <p:cNvPr id="73780" name="Rectangle 67"/>
          <p:cNvSpPr>
            <a:spLocks noGrp="1" noChangeArrowheads="1"/>
          </p:cNvSpPr>
          <p:nvPr>
            <p:ph type="body" sz="half" idx="4294967295"/>
          </p:nvPr>
        </p:nvSpPr>
        <p:spPr bwMode="auto">
          <a:xfrm>
            <a:off x="1219200" y="1752600"/>
            <a:ext cx="3352800" cy="21336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nSpc>
                <a:spcPct val="85000"/>
              </a:lnSpc>
              <a:spcBef>
                <a:spcPct val="30000"/>
              </a:spcBef>
              <a:buFontTx/>
              <a:buNone/>
            </a:pPr>
            <a:r>
              <a:rPr lang="en-US" sz="2800">
                <a:solidFill>
                  <a:srgbClr val="990000"/>
                </a:solidFill>
              </a:rPr>
              <a:t>Examine the table generated by Student A at the right.</a:t>
            </a:r>
          </a:p>
          <a:p>
            <a:pPr marL="0" indent="0">
              <a:lnSpc>
                <a:spcPct val="85000"/>
              </a:lnSpc>
              <a:spcBef>
                <a:spcPct val="30000"/>
              </a:spcBef>
              <a:buFontTx/>
              <a:buNone/>
            </a:pPr>
            <a:endParaRPr lang="en-US" sz="1000">
              <a:solidFill>
                <a:srgbClr val="990000"/>
              </a:solidFill>
            </a:endParaRPr>
          </a:p>
          <a:p>
            <a:pPr marL="457200" lvl="1" indent="-342900">
              <a:lnSpc>
                <a:spcPct val="85000"/>
              </a:lnSpc>
              <a:spcBef>
                <a:spcPct val="30000"/>
              </a:spcBef>
              <a:buFont typeface="Times" charset="0"/>
              <a:buChar char="•"/>
            </a:pPr>
            <a:r>
              <a:rPr lang="en-US" sz="2400"/>
              <a:t>Given this work, what conclusions has the student made? </a:t>
            </a:r>
          </a:p>
          <a:p>
            <a:pPr marL="457200" lvl="1" indent="-342900">
              <a:lnSpc>
                <a:spcPct val="85000"/>
              </a:lnSpc>
              <a:spcBef>
                <a:spcPct val="30000"/>
              </a:spcBef>
              <a:buFont typeface="Times" charset="0"/>
              <a:buChar char="•"/>
            </a:pPr>
            <a:r>
              <a:rPr lang="en-US" sz="2400"/>
              <a:t>What mistakes (if any) are evident in the tables?</a:t>
            </a:r>
            <a:endParaRPr lang="en-US" sz="1800"/>
          </a:p>
          <a:p>
            <a:pPr marL="0" indent="0">
              <a:lnSpc>
                <a:spcPct val="90000"/>
              </a:lnSpc>
            </a:pPr>
            <a:endParaRPr lang="en-US" sz="2000"/>
          </a:p>
          <a:p>
            <a:pPr marL="0" indent="0">
              <a:lnSpc>
                <a:spcPct val="80000"/>
              </a:lnSpc>
              <a:buFontTx/>
              <a:buNone/>
            </a:pPr>
            <a:endParaRPr lang="en-US" sz="180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1"/>
          <p:cNvSpPr>
            <a:spLocks noGrp="1"/>
          </p:cNvSpPr>
          <p:nvPr>
            <p:ph type="dt" sz="half" idx="10"/>
          </p:nvPr>
        </p:nvSpPr>
        <p:spPr/>
        <p:txBody>
          <a:bodyPr/>
          <a:lstStyle/>
          <a:p>
            <a:r>
              <a:rPr lang="en-US"/>
              <a:t>National Council of Supervisors of Mathematics</a:t>
            </a:r>
          </a:p>
          <a:p>
            <a:r>
              <a:rPr lang="en-US"/>
              <a:t>CCSS Standards of Mathematical Practice: Reasoning and Explaining</a:t>
            </a:r>
            <a:endParaRPr lang="en-US" sz="1400"/>
          </a:p>
        </p:txBody>
      </p:sp>
      <p:sp>
        <p:nvSpPr>
          <p:cNvPr id="75779" name="Rectangle 3"/>
          <p:cNvSpPr>
            <a:spLocks noGrp="1" noChangeArrowheads="1"/>
          </p:cNvSpPr>
          <p:nvPr>
            <p:ph type="title" idx="4294967295"/>
          </p:nvPr>
        </p:nvSpPr>
        <p:spPr>
          <a:xfrm>
            <a:off x="1181100" y="76200"/>
            <a:ext cx="7658100" cy="1249363"/>
          </a:xfrm>
        </p:spPr>
        <p:txBody>
          <a:bodyPr/>
          <a:lstStyle/>
          <a:p>
            <a:r>
              <a:rPr lang="en-US" sz="3600"/>
              <a:t>Using Student Work to Develop Standards for Mathematical Practice</a:t>
            </a:r>
            <a:endParaRPr lang="en-US" sz="4000"/>
          </a:p>
        </p:txBody>
      </p:sp>
      <p:sp>
        <p:nvSpPr>
          <p:cNvPr id="75780" name="Rectangle 4"/>
          <p:cNvSpPr>
            <a:spLocks noGrp="1" noChangeArrowheads="1"/>
          </p:cNvSpPr>
          <p:nvPr>
            <p:ph type="body" idx="4294967295"/>
          </p:nvPr>
        </p:nvSpPr>
        <p:spPr bwMode="auto">
          <a:xfrm>
            <a:off x="1219200" y="1676400"/>
            <a:ext cx="4800600" cy="4495800"/>
          </a:xfrm>
          <a:prstGeom prst="rect">
            <a:avLst/>
          </a:prstGeo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indent="0">
              <a:lnSpc>
                <a:spcPct val="80000"/>
              </a:lnSpc>
              <a:spcBef>
                <a:spcPct val="10000"/>
              </a:spcBef>
              <a:buFontTx/>
              <a:buNone/>
            </a:pPr>
            <a:r>
              <a:rPr lang="en-US" sz="2800">
                <a:solidFill>
                  <a:srgbClr val="990000"/>
                </a:solidFill>
              </a:rPr>
              <a:t>As you watch the </a:t>
            </a:r>
            <a:r>
              <a:rPr lang="en-US" sz="2800">
                <a:solidFill>
                  <a:srgbClr val="990000"/>
                </a:solidFill>
                <a:hlinkClick r:id="rId3"/>
              </a:rPr>
              <a:t>video</a:t>
            </a:r>
            <a:r>
              <a:rPr lang="en-US" sz="2800">
                <a:solidFill>
                  <a:srgbClr val="990000"/>
                </a:solidFill>
              </a:rPr>
              <a:t> consider:</a:t>
            </a:r>
          </a:p>
          <a:p>
            <a:pPr marL="0" indent="0">
              <a:lnSpc>
                <a:spcPct val="80000"/>
              </a:lnSpc>
              <a:spcBef>
                <a:spcPct val="10000"/>
              </a:spcBef>
              <a:buFontTx/>
              <a:buNone/>
            </a:pPr>
            <a:endParaRPr lang="en-US" sz="1000">
              <a:solidFill>
                <a:srgbClr val="990000"/>
              </a:solidFill>
            </a:endParaRPr>
          </a:p>
          <a:p>
            <a:pPr marL="579438" lvl="1" indent="-350838">
              <a:lnSpc>
                <a:spcPct val="80000"/>
              </a:lnSpc>
              <a:spcBef>
                <a:spcPct val="10000"/>
              </a:spcBef>
              <a:buFont typeface="Times" charset="0"/>
              <a:buChar char="•"/>
            </a:pPr>
            <a:r>
              <a:rPr lang="en-US" sz="2400"/>
              <a:t>What evidence do you see that suggests students are developing competency with Standards 1 and/or 3 for Mathematical Practices?</a:t>
            </a:r>
          </a:p>
          <a:p>
            <a:pPr marL="579438" lvl="1" indent="-350838">
              <a:lnSpc>
                <a:spcPct val="80000"/>
              </a:lnSpc>
              <a:spcBef>
                <a:spcPct val="10000"/>
              </a:spcBef>
              <a:buFont typeface="Times" charset="0"/>
              <a:buChar char="•"/>
            </a:pPr>
            <a:endParaRPr lang="en-US" sz="800"/>
          </a:p>
          <a:p>
            <a:pPr marL="579438" lvl="1" indent="-350838">
              <a:lnSpc>
                <a:spcPct val="80000"/>
              </a:lnSpc>
              <a:spcBef>
                <a:spcPct val="10000"/>
              </a:spcBef>
              <a:buFont typeface="Times" charset="0"/>
              <a:buChar char="•"/>
            </a:pPr>
            <a:r>
              <a:rPr lang="en-US" sz="2400"/>
              <a:t>In what ways did interactions between students support their ability to develop competency with Standards 1 and/or 3 for Mathematical Practices?</a:t>
            </a:r>
          </a:p>
        </p:txBody>
      </p:sp>
      <p:pic>
        <p:nvPicPr>
          <p:cNvPr id="7578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2200" y="2362200"/>
            <a:ext cx="2720975" cy="3124200"/>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National Council of Supervisors of Mathematics</a:t>
            </a:r>
          </a:p>
          <a:p>
            <a:r>
              <a:rPr lang="en-US"/>
              <a:t>CCSS Standards of Mathematical Practice: Reasoning and Explaining</a:t>
            </a:r>
            <a:endParaRPr lang="en-US" sz="1400"/>
          </a:p>
        </p:txBody>
      </p:sp>
      <p:sp>
        <p:nvSpPr>
          <p:cNvPr id="5122" name="Rectangle 2"/>
          <p:cNvSpPr>
            <a:spLocks noGrp="1" noChangeArrowheads="1"/>
          </p:cNvSpPr>
          <p:nvPr>
            <p:ph type="title"/>
          </p:nvPr>
        </p:nvSpPr>
        <p:spPr/>
        <p:txBody>
          <a:bodyPr/>
          <a:lstStyle/>
          <a:p>
            <a:r>
              <a:rPr lang="en-US" sz="4000"/>
              <a:t>Common Core State Standards</a:t>
            </a:r>
            <a:endParaRPr lang="en-US"/>
          </a:p>
        </p:txBody>
      </p:sp>
      <p:sp>
        <p:nvSpPr>
          <p:cNvPr id="5123" name="Rectangle 3"/>
          <p:cNvSpPr>
            <a:spLocks noChangeArrowheads="1"/>
          </p:cNvSpPr>
          <p:nvPr>
            <p:ph type="body" idx="1"/>
          </p:nvPr>
        </p:nvSpPr>
        <p:spPr bwMode="auto">
          <a:xfrm>
            <a:off x="1371600" y="1981200"/>
            <a:ext cx="7315200" cy="4114800"/>
          </a:xfr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FontTx/>
              <a:buNone/>
            </a:pPr>
            <a:r>
              <a:rPr lang="en-US"/>
              <a:t>Mathematics</a:t>
            </a:r>
          </a:p>
          <a:p>
            <a:pPr>
              <a:buFontTx/>
              <a:buNone/>
            </a:pPr>
            <a:endParaRPr lang="en-US" sz="1600"/>
          </a:p>
          <a:p>
            <a:r>
              <a:rPr lang="en-US"/>
              <a:t>Standards for </a:t>
            </a:r>
            <a:r>
              <a:rPr lang="en-US" i="1">
                <a:solidFill>
                  <a:srgbClr val="CA3628"/>
                </a:solidFill>
              </a:rPr>
              <a:t>Content</a:t>
            </a:r>
            <a:endParaRPr lang="en-US"/>
          </a:p>
          <a:p>
            <a:r>
              <a:rPr lang="en-US"/>
              <a:t>Standards for </a:t>
            </a:r>
            <a:r>
              <a:rPr lang="en-US" i="1">
                <a:solidFill>
                  <a:srgbClr val="087D0B"/>
                </a:solidFill>
              </a:rPr>
              <a:t>Practice</a:t>
            </a:r>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Date Placeholder 1"/>
          <p:cNvSpPr>
            <a:spLocks noGrp="1"/>
          </p:cNvSpPr>
          <p:nvPr>
            <p:ph type="dt" sz="half" idx="10"/>
          </p:nvPr>
        </p:nvSpPr>
        <p:spPr/>
        <p:txBody>
          <a:bodyPr/>
          <a:lstStyle/>
          <a:p>
            <a:r>
              <a:rPr lang="en-US"/>
              <a:t>National Council of Supervisors of Mathematics</a:t>
            </a:r>
          </a:p>
          <a:p>
            <a:r>
              <a:rPr lang="en-US"/>
              <a:t>CCSS Standards of Mathematical Practice: Reasoning and Explaining</a:t>
            </a:r>
            <a:endParaRPr lang="en-US" sz="1400"/>
          </a:p>
        </p:txBody>
      </p:sp>
      <p:grpSp>
        <p:nvGrpSpPr>
          <p:cNvPr id="77826" name="Group 2"/>
          <p:cNvGrpSpPr>
            <a:grpSpLocks/>
          </p:cNvGrpSpPr>
          <p:nvPr/>
        </p:nvGrpSpPr>
        <p:grpSpPr bwMode="auto">
          <a:xfrm>
            <a:off x="6019800" y="2209800"/>
            <a:ext cx="3429000" cy="3524250"/>
            <a:chOff x="3504" y="1440"/>
            <a:chExt cx="2208" cy="2220"/>
          </a:xfrm>
        </p:grpSpPr>
        <p:pic>
          <p:nvPicPr>
            <p:cNvPr id="77827" name="Picture 3" descr="amusements,carnivals,fairs,Ferris wheels,leisure,letters,people,photographs,rides,symbol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4" y="1452"/>
              <a:ext cx="2208" cy="2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7828" name="Group 4"/>
            <p:cNvGrpSpPr>
              <a:grpSpLocks/>
            </p:cNvGrpSpPr>
            <p:nvPr/>
          </p:nvGrpSpPr>
          <p:grpSpPr bwMode="auto">
            <a:xfrm>
              <a:off x="3878" y="1440"/>
              <a:ext cx="1450" cy="2208"/>
              <a:chOff x="3878" y="1440"/>
              <a:chExt cx="1450" cy="2208"/>
            </a:xfrm>
          </p:grpSpPr>
          <p:sp>
            <p:nvSpPr>
              <p:cNvPr id="77829" name="Line 5"/>
              <p:cNvSpPr>
                <a:spLocks noChangeShapeType="1"/>
              </p:cNvSpPr>
              <p:nvPr/>
            </p:nvSpPr>
            <p:spPr bwMode="auto">
              <a:xfrm>
                <a:off x="3888" y="3648"/>
                <a:ext cx="144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830" name="Line 6"/>
              <p:cNvSpPr>
                <a:spLocks noChangeShapeType="1"/>
              </p:cNvSpPr>
              <p:nvPr/>
            </p:nvSpPr>
            <p:spPr bwMode="auto">
              <a:xfrm>
                <a:off x="3888" y="1450"/>
                <a:ext cx="144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831" name="Line 7"/>
              <p:cNvSpPr>
                <a:spLocks noChangeShapeType="1"/>
              </p:cNvSpPr>
              <p:nvPr/>
            </p:nvSpPr>
            <p:spPr bwMode="auto">
              <a:xfrm>
                <a:off x="3878" y="1440"/>
                <a:ext cx="0" cy="220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832" name="Line 8"/>
              <p:cNvSpPr>
                <a:spLocks noChangeShapeType="1"/>
              </p:cNvSpPr>
              <p:nvPr/>
            </p:nvSpPr>
            <p:spPr bwMode="auto">
              <a:xfrm>
                <a:off x="5328" y="1440"/>
                <a:ext cx="0" cy="220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77834" name="Rectangle 10"/>
          <p:cNvSpPr>
            <a:spLocks noGrp="1" noChangeArrowheads="1"/>
          </p:cNvSpPr>
          <p:nvPr>
            <p:ph type="title" idx="4294967295"/>
          </p:nvPr>
        </p:nvSpPr>
        <p:spPr>
          <a:xfrm>
            <a:off x="2057400" y="152400"/>
            <a:ext cx="6553200" cy="1249363"/>
          </a:xfrm>
        </p:spPr>
        <p:txBody>
          <a:bodyPr/>
          <a:lstStyle/>
          <a:p>
            <a:r>
              <a:rPr lang="en-US" sz="4000"/>
              <a:t>Considering Next Steps</a:t>
            </a:r>
          </a:p>
        </p:txBody>
      </p:sp>
      <p:sp>
        <p:nvSpPr>
          <p:cNvPr id="77835" name="Rectangle 11"/>
          <p:cNvSpPr>
            <a:spLocks noGrp="1" noChangeArrowheads="1"/>
          </p:cNvSpPr>
          <p:nvPr>
            <p:ph type="body" idx="4294967295"/>
          </p:nvPr>
        </p:nvSpPr>
        <p:spPr bwMode="auto">
          <a:xfrm>
            <a:off x="1219200" y="1828800"/>
            <a:ext cx="5181600" cy="4343400"/>
          </a:xfrm>
          <a:prstGeom prst="rect">
            <a:avLst/>
          </a:prstGeo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a:lstStyle/>
          <a:p>
            <a:pPr marL="609600" indent="-609600">
              <a:lnSpc>
                <a:spcPct val="80000"/>
              </a:lnSpc>
              <a:buFontTx/>
              <a:buNone/>
            </a:pPr>
            <a:r>
              <a:rPr lang="en-US" sz="2800"/>
              <a:t>3.   Create verbal, graphical, and tabular representations of the carnival ticket plans below.	</a:t>
            </a:r>
          </a:p>
          <a:p>
            <a:pPr marL="609600" indent="-609600">
              <a:lnSpc>
                <a:spcPct val="80000"/>
              </a:lnSpc>
              <a:buFontTx/>
              <a:buNone/>
            </a:pPr>
            <a:endParaRPr lang="en-US" sz="2800"/>
          </a:p>
          <a:p>
            <a:pPr marL="609600" indent="-609600">
              <a:lnSpc>
                <a:spcPct val="80000"/>
              </a:lnSpc>
              <a:buFontTx/>
              <a:buNone/>
            </a:pPr>
            <a:endParaRPr lang="en-US" sz="2800"/>
          </a:p>
          <a:p>
            <a:pPr marL="609600" indent="-609600">
              <a:lnSpc>
                <a:spcPct val="80000"/>
              </a:lnSpc>
              <a:buFontTx/>
              <a:buNone/>
            </a:pPr>
            <a:endParaRPr lang="en-US" sz="2800"/>
          </a:p>
          <a:p>
            <a:pPr marL="609600" indent="-609600">
              <a:lnSpc>
                <a:spcPct val="80000"/>
              </a:lnSpc>
              <a:buFontTx/>
              <a:buNone/>
            </a:pPr>
            <a:endParaRPr lang="en-US" sz="2800"/>
          </a:p>
          <a:p>
            <a:pPr marL="609600" indent="-609600">
              <a:lnSpc>
                <a:spcPct val="80000"/>
              </a:lnSpc>
              <a:buFontTx/>
              <a:buNone/>
            </a:pPr>
            <a:endParaRPr lang="en-US" sz="2000"/>
          </a:p>
          <a:p>
            <a:pPr marL="609600" indent="-609600">
              <a:lnSpc>
                <a:spcPct val="80000"/>
              </a:lnSpc>
              <a:buFontTx/>
              <a:buNone/>
            </a:pPr>
            <a:endParaRPr lang="en-US" sz="2000"/>
          </a:p>
          <a:p>
            <a:pPr marL="609600" indent="-609600">
              <a:lnSpc>
                <a:spcPct val="80000"/>
              </a:lnSpc>
              <a:buFontTx/>
              <a:buNone/>
            </a:pPr>
            <a:r>
              <a:rPr lang="en-US" sz="2800"/>
              <a:t>	Will any of the three plans ever cost the same?</a:t>
            </a:r>
          </a:p>
          <a:p>
            <a:pPr marL="609600" indent="-609600">
              <a:lnSpc>
                <a:spcPct val="80000"/>
              </a:lnSpc>
              <a:buFontTx/>
              <a:buNone/>
            </a:pPr>
            <a:endParaRPr lang="en-US" sz="2800"/>
          </a:p>
          <a:p>
            <a:pPr marL="609600" indent="-609600">
              <a:lnSpc>
                <a:spcPct val="80000"/>
              </a:lnSpc>
              <a:buFontTx/>
              <a:buNone/>
            </a:pPr>
            <a:endParaRPr lang="en-US" sz="2800"/>
          </a:p>
          <a:p>
            <a:pPr marL="609600" indent="-609600">
              <a:lnSpc>
                <a:spcPct val="80000"/>
              </a:lnSpc>
              <a:buFontTx/>
              <a:buNone/>
            </a:pPr>
            <a:endParaRPr lang="en-US" sz="2800"/>
          </a:p>
        </p:txBody>
      </p:sp>
      <p:grpSp>
        <p:nvGrpSpPr>
          <p:cNvPr id="77839" name="Group 15"/>
          <p:cNvGrpSpPr>
            <a:grpSpLocks/>
          </p:cNvGrpSpPr>
          <p:nvPr/>
        </p:nvGrpSpPr>
        <p:grpSpPr bwMode="auto">
          <a:xfrm>
            <a:off x="1123950" y="3136900"/>
            <a:ext cx="5276850" cy="2209800"/>
            <a:chOff x="708" y="1976"/>
            <a:chExt cx="3324" cy="1392"/>
          </a:xfrm>
        </p:grpSpPr>
        <p:sp>
          <p:nvSpPr>
            <p:cNvPr id="77836" name="Text Box 12"/>
            <p:cNvSpPr txBox="1">
              <a:spLocks noChangeArrowheads="1"/>
            </p:cNvSpPr>
            <p:nvPr/>
          </p:nvSpPr>
          <p:spPr bwMode="auto">
            <a:xfrm>
              <a:off x="708" y="2208"/>
              <a:ext cx="1008" cy="1133"/>
            </a:xfrm>
            <a:prstGeom prst="rect">
              <a:avLst/>
            </a:prstGeom>
            <a:noFill/>
            <a:ln w="57150" cmpd="thinThick">
              <a:solidFill>
                <a:srgbClr val="8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Arial" pitchFamily="34" charset="0"/>
                  <a:ea typeface="ＭＳ Ｐゴシック" charset="-128"/>
                </a:defRPr>
              </a:lvl1pPr>
              <a:lvl2pPr marL="37931725" indent="-37474525">
                <a:defRPr sz="2400">
                  <a:solidFill>
                    <a:schemeClr val="tx1"/>
                  </a:solidFill>
                  <a:latin typeface="Arial" pitchFamily="34" charset="0"/>
                  <a:ea typeface="ＭＳ Ｐゴシック" charset="-128"/>
                </a:defRPr>
              </a:lvl2pPr>
              <a:lvl3pPr>
                <a:defRPr sz="2400">
                  <a:solidFill>
                    <a:schemeClr val="tx1"/>
                  </a:solidFill>
                  <a:latin typeface="Arial" pitchFamily="34" charset="0"/>
                  <a:ea typeface="ＭＳ Ｐゴシック" charset="-128"/>
                </a:defRPr>
              </a:lvl3pPr>
              <a:lvl4pPr>
                <a:defRPr sz="2400">
                  <a:solidFill>
                    <a:schemeClr val="tx1"/>
                  </a:solidFill>
                  <a:latin typeface="Arial" pitchFamily="34" charset="0"/>
                  <a:ea typeface="ＭＳ Ｐゴシック" charset="-128"/>
                </a:defRPr>
              </a:lvl4pPr>
              <a:lvl5pPr>
                <a:defRPr sz="2400">
                  <a:solidFill>
                    <a:schemeClr val="tx1"/>
                  </a:solidFill>
                  <a:latin typeface="Arial" pitchFamily="34" charset="0"/>
                  <a:ea typeface="ＭＳ Ｐゴシック" charset="-128"/>
                </a:defRPr>
              </a:lvl5pPr>
              <a:lvl6pPr marL="457200" eaLnBrk="0" fontAlgn="base" hangingPunct="0">
                <a:spcBef>
                  <a:spcPct val="0"/>
                </a:spcBef>
                <a:spcAft>
                  <a:spcPct val="0"/>
                </a:spcAft>
                <a:defRPr sz="2400">
                  <a:solidFill>
                    <a:schemeClr val="tx1"/>
                  </a:solidFill>
                  <a:latin typeface="Arial" pitchFamily="34" charset="0"/>
                  <a:ea typeface="ＭＳ Ｐゴシック" charset="-128"/>
                </a:defRPr>
              </a:lvl6pPr>
              <a:lvl7pPr marL="914400" eaLnBrk="0" fontAlgn="base" hangingPunct="0">
                <a:spcBef>
                  <a:spcPct val="0"/>
                </a:spcBef>
                <a:spcAft>
                  <a:spcPct val="0"/>
                </a:spcAft>
                <a:defRPr sz="2400">
                  <a:solidFill>
                    <a:schemeClr val="tx1"/>
                  </a:solidFill>
                  <a:latin typeface="Arial" pitchFamily="34" charset="0"/>
                  <a:ea typeface="ＭＳ Ｐゴシック" charset="-128"/>
                </a:defRPr>
              </a:lvl7pPr>
              <a:lvl8pPr marL="1371600" eaLnBrk="0" fontAlgn="base" hangingPunct="0">
                <a:spcBef>
                  <a:spcPct val="0"/>
                </a:spcBef>
                <a:spcAft>
                  <a:spcPct val="0"/>
                </a:spcAft>
                <a:defRPr sz="2400">
                  <a:solidFill>
                    <a:schemeClr val="tx1"/>
                  </a:solidFill>
                  <a:latin typeface="Arial" pitchFamily="34" charset="0"/>
                  <a:ea typeface="ＭＳ Ｐゴシック" charset="-128"/>
                </a:defRPr>
              </a:lvl8pPr>
              <a:lvl9pPr marL="1828800" eaLnBrk="0" fontAlgn="base" hangingPunct="0">
                <a:spcBef>
                  <a:spcPct val="0"/>
                </a:spcBef>
                <a:spcAft>
                  <a:spcPct val="0"/>
                </a:spcAft>
                <a:defRPr sz="2400">
                  <a:solidFill>
                    <a:schemeClr val="tx1"/>
                  </a:solidFill>
                  <a:latin typeface="Arial" pitchFamily="34" charset="0"/>
                  <a:ea typeface="ＭＳ Ｐゴシック" charset="-128"/>
                </a:defRPr>
              </a:lvl9pPr>
            </a:lstStyle>
            <a:p>
              <a:pPr algn="ctr" eaLnBrk="1" hangingPunct="1">
                <a:spcBef>
                  <a:spcPct val="50000"/>
                </a:spcBef>
              </a:pPr>
              <a:r>
                <a:rPr lang="en-US" sz="1800" b="1"/>
                <a:t>Dollar Deal</a:t>
              </a:r>
            </a:p>
            <a:p>
              <a:pPr algn="ctr" eaLnBrk="1" hangingPunct="1">
                <a:spcBef>
                  <a:spcPct val="50000"/>
                </a:spcBef>
              </a:pPr>
              <a:r>
                <a:rPr lang="en-US" sz="1800"/>
                <a:t>No Entrance Fee, </a:t>
              </a:r>
            </a:p>
            <a:p>
              <a:pPr algn="ctr" eaLnBrk="1" hangingPunct="1">
                <a:spcBef>
                  <a:spcPct val="50000"/>
                </a:spcBef>
              </a:pPr>
              <a:r>
                <a:rPr lang="en-US" sz="1800"/>
                <a:t>$1.00 per ticket</a:t>
              </a:r>
            </a:p>
          </p:txBody>
        </p:sp>
        <p:sp>
          <p:nvSpPr>
            <p:cNvPr id="77837" name="Text Box 13"/>
            <p:cNvSpPr txBox="1">
              <a:spLocks noChangeArrowheads="1"/>
            </p:cNvSpPr>
            <p:nvPr/>
          </p:nvSpPr>
          <p:spPr bwMode="auto">
            <a:xfrm>
              <a:off x="1776" y="2208"/>
              <a:ext cx="998" cy="1147"/>
            </a:xfrm>
            <a:prstGeom prst="rect">
              <a:avLst/>
            </a:prstGeom>
            <a:noFill/>
            <a:ln w="57150" cmpd="thinThick">
              <a:solidFill>
                <a:srgbClr val="8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Arial" pitchFamily="34" charset="0"/>
                  <a:ea typeface="ＭＳ Ｐゴシック" charset="-128"/>
                </a:defRPr>
              </a:lvl1pPr>
              <a:lvl2pPr marL="37931725" indent="-37474525">
                <a:defRPr sz="2400">
                  <a:solidFill>
                    <a:schemeClr val="tx1"/>
                  </a:solidFill>
                  <a:latin typeface="Arial" pitchFamily="34" charset="0"/>
                  <a:ea typeface="ＭＳ Ｐゴシック" charset="-128"/>
                </a:defRPr>
              </a:lvl2pPr>
              <a:lvl3pPr>
                <a:defRPr sz="2400">
                  <a:solidFill>
                    <a:schemeClr val="tx1"/>
                  </a:solidFill>
                  <a:latin typeface="Arial" pitchFamily="34" charset="0"/>
                  <a:ea typeface="ＭＳ Ｐゴシック" charset="-128"/>
                </a:defRPr>
              </a:lvl3pPr>
              <a:lvl4pPr>
                <a:defRPr sz="2400">
                  <a:solidFill>
                    <a:schemeClr val="tx1"/>
                  </a:solidFill>
                  <a:latin typeface="Arial" pitchFamily="34" charset="0"/>
                  <a:ea typeface="ＭＳ Ｐゴシック" charset="-128"/>
                </a:defRPr>
              </a:lvl4pPr>
              <a:lvl5pPr>
                <a:defRPr sz="2400">
                  <a:solidFill>
                    <a:schemeClr val="tx1"/>
                  </a:solidFill>
                  <a:latin typeface="Arial" pitchFamily="34" charset="0"/>
                  <a:ea typeface="ＭＳ Ｐゴシック" charset="-128"/>
                </a:defRPr>
              </a:lvl5pPr>
              <a:lvl6pPr marL="457200" eaLnBrk="0" fontAlgn="base" hangingPunct="0">
                <a:spcBef>
                  <a:spcPct val="0"/>
                </a:spcBef>
                <a:spcAft>
                  <a:spcPct val="0"/>
                </a:spcAft>
                <a:defRPr sz="2400">
                  <a:solidFill>
                    <a:schemeClr val="tx1"/>
                  </a:solidFill>
                  <a:latin typeface="Arial" pitchFamily="34" charset="0"/>
                  <a:ea typeface="ＭＳ Ｐゴシック" charset="-128"/>
                </a:defRPr>
              </a:lvl6pPr>
              <a:lvl7pPr marL="914400" eaLnBrk="0" fontAlgn="base" hangingPunct="0">
                <a:spcBef>
                  <a:spcPct val="0"/>
                </a:spcBef>
                <a:spcAft>
                  <a:spcPct val="0"/>
                </a:spcAft>
                <a:defRPr sz="2400">
                  <a:solidFill>
                    <a:schemeClr val="tx1"/>
                  </a:solidFill>
                  <a:latin typeface="Arial" pitchFamily="34" charset="0"/>
                  <a:ea typeface="ＭＳ Ｐゴシック" charset="-128"/>
                </a:defRPr>
              </a:lvl7pPr>
              <a:lvl8pPr marL="1371600" eaLnBrk="0" fontAlgn="base" hangingPunct="0">
                <a:spcBef>
                  <a:spcPct val="0"/>
                </a:spcBef>
                <a:spcAft>
                  <a:spcPct val="0"/>
                </a:spcAft>
                <a:defRPr sz="2400">
                  <a:solidFill>
                    <a:schemeClr val="tx1"/>
                  </a:solidFill>
                  <a:latin typeface="Arial" pitchFamily="34" charset="0"/>
                  <a:ea typeface="ＭＳ Ｐゴシック" charset="-128"/>
                </a:defRPr>
              </a:lvl8pPr>
              <a:lvl9pPr marL="1828800" eaLnBrk="0" fontAlgn="base" hangingPunct="0">
                <a:spcBef>
                  <a:spcPct val="0"/>
                </a:spcBef>
                <a:spcAft>
                  <a:spcPct val="0"/>
                </a:spcAft>
                <a:defRPr sz="2400">
                  <a:solidFill>
                    <a:schemeClr val="tx1"/>
                  </a:solidFill>
                  <a:latin typeface="Arial" pitchFamily="34" charset="0"/>
                  <a:ea typeface="ＭＳ Ｐゴシック" charset="-128"/>
                </a:defRPr>
              </a:lvl9pPr>
            </a:lstStyle>
            <a:p>
              <a:pPr algn="ctr" eaLnBrk="1" hangingPunct="1">
                <a:spcBef>
                  <a:spcPct val="50000"/>
                </a:spcBef>
              </a:pPr>
              <a:r>
                <a:rPr lang="en-US" sz="1800" b="1"/>
                <a:t>Bracelet</a:t>
              </a:r>
            </a:p>
            <a:p>
              <a:pPr algn="ctr" eaLnBrk="1" hangingPunct="1">
                <a:spcBef>
                  <a:spcPct val="50000"/>
                </a:spcBef>
              </a:pPr>
              <a:r>
                <a:rPr lang="en-US" sz="1800"/>
                <a:t>Unlimited tickets with a $12.00 bracelet </a:t>
              </a:r>
            </a:p>
            <a:p>
              <a:pPr algn="ctr" eaLnBrk="1" hangingPunct="1">
                <a:spcBef>
                  <a:spcPct val="50000"/>
                </a:spcBef>
              </a:pPr>
              <a:endParaRPr lang="en-US" sz="700"/>
            </a:p>
          </p:txBody>
        </p:sp>
        <p:sp>
          <p:nvSpPr>
            <p:cNvPr id="77838" name="Text Box 14"/>
            <p:cNvSpPr txBox="1">
              <a:spLocks noChangeArrowheads="1"/>
            </p:cNvSpPr>
            <p:nvPr/>
          </p:nvSpPr>
          <p:spPr bwMode="auto">
            <a:xfrm>
              <a:off x="2832" y="1976"/>
              <a:ext cx="1200" cy="1392"/>
            </a:xfrm>
            <a:prstGeom prst="rect">
              <a:avLst/>
            </a:prstGeom>
            <a:noFill/>
            <a:ln w="57150" cmpd="thinThick">
              <a:solidFill>
                <a:srgbClr val="8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Arial" pitchFamily="34" charset="0"/>
                  <a:ea typeface="ＭＳ Ｐゴシック" charset="-128"/>
                </a:defRPr>
              </a:lvl1pPr>
              <a:lvl2pPr marL="37931725" indent="-37474525">
                <a:defRPr sz="2400">
                  <a:solidFill>
                    <a:schemeClr val="tx1"/>
                  </a:solidFill>
                  <a:latin typeface="Arial" pitchFamily="34" charset="0"/>
                  <a:ea typeface="ＭＳ Ｐゴシック" charset="-128"/>
                </a:defRPr>
              </a:lvl2pPr>
              <a:lvl3pPr>
                <a:defRPr sz="2400">
                  <a:solidFill>
                    <a:schemeClr val="tx1"/>
                  </a:solidFill>
                  <a:latin typeface="Arial" pitchFamily="34" charset="0"/>
                  <a:ea typeface="ＭＳ Ｐゴシック" charset="-128"/>
                </a:defRPr>
              </a:lvl3pPr>
              <a:lvl4pPr>
                <a:defRPr sz="2400">
                  <a:solidFill>
                    <a:schemeClr val="tx1"/>
                  </a:solidFill>
                  <a:latin typeface="Arial" pitchFamily="34" charset="0"/>
                  <a:ea typeface="ＭＳ Ｐゴシック" charset="-128"/>
                </a:defRPr>
              </a:lvl4pPr>
              <a:lvl5pPr>
                <a:defRPr sz="2400">
                  <a:solidFill>
                    <a:schemeClr val="tx1"/>
                  </a:solidFill>
                  <a:latin typeface="Arial" pitchFamily="34" charset="0"/>
                  <a:ea typeface="ＭＳ Ｐゴシック" charset="-128"/>
                </a:defRPr>
              </a:lvl5pPr>
              <a:lvl6pPr marL="457200" eaLnBrk="0" fontAlgn="base" hangingPunct="0">
                <a:spcBef>
                  <a:spcPct val="0"/>
                </a:spcBef>
                <a:spcAft>
                  <a:spcPct val="0"/>
                </a:spcAft>
                <a:defRPr sz="2400">
                  <a:solidFill>
                    <a:schemeClr val="tx1"/>
                  </a:solidFill>
                  <a:latin typeface="Arial" pitchFamily="34" charset="0"/>
                  <a:ea typeface="ＭＳ Ｐゴシック" charset="-128"/>
                </a:defRPr>
              </a:lvl6pPr>
              <a:lvl7pPr marL="914400" eaLnBrk="0" fontAlgn="base" hangingPunct="0">
                <a:spcBef>
                  <a:spcPct val="0"/>
                </a:spcBef>
                <a:spcAft>
                  <a:spcPct val="0"/>
                </a:spcAft>
                <a:defRPr sz="2400">
                  <a:solidFill>
                    <a:schemeClr val="tx1"/>
                  </a:solidFill>
                  <a:latin typeface="Arial" pitchFamily="34" charset="0"/>
                  <a:ea typeface="ＭＳ Ｐゴシック" charset="-128"/>
                </a:defRPr>
              </a:lvl7pPr>
              <a:lvl8pPr marL="1371600" eaLnBrk="0" fontAlgn="base" hangingPunct="0">
                <a:spcBef>
                  <a:spcPct val="0"/>
                </a:spcBef>
                <a:spcAft>
                  <a:spcPct val="0"/>
                </a:spcAft>
                <a:defRPr sz="2400">
                  <a:solidFill>
                    <a:schemeClr val="tx1"/>
                  </a:solidFill>
                  <a:latin typeface="Arial" pitchFamily="34" charset="0"/>
                  <a:ea typeface="ＭＳ Ｐゴシック" charset="-128"/>
                </a:defRPr>
              </a:lvl8pPr>
              <a:lvl9pPr marL="1828800" eaLnBrk="0" fontAlgn="base" hangingPunct="0">
                <a:spcBef>
                  <a:spcPct val="0"/>
                </a:spcBef>
                <a:spcAft>
                  <a:spcPct val="0"/>
                </a:spcAft>
                <a:defRPr sz="2400">
                  <a:solidFill>
                    <a:schemeClr val="tx1"/>
                  </a:solidFill>
                  <a:latin typeface="Arial" pitchFamily="34" charset="0"/>
                  <a:ea typeface="ＭＳ Ｐゴシック" charset="-128"/>
                </a:defRPr>
              </a:lvl9pPr>
            </a:lstStyle>
            <a:p>
              <a:pPr algn="ctr" eaLnBrk="1" hangingPunct="1">
                <a:spcBef>
                  <a:spcPct val="50000"/>
                </a:spcBef>
              </a:pPr>
              <a:r>
                <a:rPr lang="en-US" sz="1800" b="1"/>
                <a:t>Discounted Plan</a:t>
              </a:r>
            </a:p>
            <a:p>
              <a:pPr algn="ctr" eaLnBrk="1" hangingPunct="1">
                <a:spcBef>
                  <a:spcPct val="50000"/>
                </a:spcBef>
              </a:pPr>
              <a:r>
                <a:rPr lang="en-US" sz="1800"/>
                <a:t>$4.00 Entrance Fee, with discounted tickets ($0.50/ticket)</a:t>
              </a:r>
            </a:p>
          </p:txBody>
        </p:sp>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1"/>
          <p:cNvSpPr>
            <a:spLocks noGrp="1"/>
          </p:cNvSpPr>
          <p:nvPr>
            <p:ph type="dt" sz="half" idx="10"/>
          </p:nvPr>
        </p:nvSpPr>
        <p:spPr/>
        <p:txBody>
          <a:bodyPr/>
          <a:lstStyle/>
          <a:p>
            <a:r>
              <a:rPr lang="en-US"/>
              <a:t>National Council of Supervisors of Mathematics</a:t>
            </a:r>
          </a:p>
          <a:p>
            <a:r>
              <a:rPr lang="en-US"/>
              <a:t>CCSS Standards of Mathematical Practice: Reasoning and Explaining</a:t>
            </a:r>
            <a:endParaRPr lang="en-US" sz="1400"/>
          </a:p>
        </p:txBody>
      </p:sp>
      <p:sp>
        <p:nvSpPr>
          <p:cNvPr id="79875" name="Rectangle 3"/>
          <p:cNvSpPr>
            <a:spLocks noGrp="1" noChangeArrowheads="1"/>
          </p:cNvSpPr>
          <p:nvPr>
            <p:ph type="title" idx="4294967295"/>
          </p:nvPr>
        </p:nvSpPr>
        <p:spPr>
          <a:xfrm>
            <a:off x="1143000" y="76200"/>
            <a:ext cx="7696200" cy="1249363"/>
          </a:xfrm>
        </p:spPr>
        <p:txBody>
          <a:bodyPr/>
          <a:lstStyle/>
          <a:p>
            <a:r>
              <a:rPr lang="en-US" sz="3600"/>
              <a:t>Planning and Teaching to Develop  Standards for Mathematical Practice</a:t>
            </a:r>
          </a:p>
        </p:txBody>
      </p:sp>
      <p:sp>
        <p:nvSpPr>
          <p:cNvPr id="79876" name="Rectangle 4"/>
          <p:cNvSpPr>
            <a:spLocks noGrp="1" noChangeArrowheads="1"/>
          </p:cNvSpPr>
          <p:nvPr>
            <p:ph type="body" idx="4294967295"/>
          </p:nvPr>
        </p:nvSpPr>
        <p:spPr bwMode="auto">
          <a:xfrm>
            <a:off x="1295400" y="1905000"/>
            <a:ext cx="4572000" cy="4286250"/>
          </a:xfrm>
          <a:prstGeom prst="rect">
            <a:avLst/>
          </a:prstGeo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a:lstStyle/>
          <a:p>
            <a:pPr marL="344488" indent="-344488">
              <a:lnSpc>
                <a:spcPct val="80000"/>
              </a:lnSpc>
              <a:spcBef>
                <a:spcPct val="25000"/>
              </a:spcBef>
              <a:spcAft>
                <a:spcPct val="30000"/>
              </a:spcAft>
            </a:pPr>
            <a:r>
              <a:rPr lang="en-US" sz="2000"/>
              <a:t>How does the use of the three sequenced tasks support students in developing Standards for Mathematical Practice?</a:t>
            </a:r>
          </a:p>
          <a:p>
            <a:pPr marL="344488" indent="-344488">
              <a:lnSpc>
                <a:spcPct val="80000"/>
              </a:lnSpc>
              <a:spcBef>
                <a:spcPct val="25000"/>
              </a:spcBef>
              <a:spcAft>
                <a:spcPct val="30000"/>
              </a:spcAft>
            </a:pPr>
            <a:r>
              <a:rPr lang="en-US" sz="2000"/>
              <a:t>In what ways might the task(s) have contributed to or undermined students’ developing competency with Standards for Mathematical Practice?</a:t>
            </a:r>
          </a:p>
          <a:p>
            <a:pPr marL="344488" indent="-344488">
              <a:lnSpc>
                <a:spcPct val="80000"/>
              </a:lnSpc>
              <a:spcBef>
                <a:spcPct val="25000"/>
              </a:spcBef>
              <a:spcAft>
                <a:spcPct val="30000"/>
              </a:spcAft>
            </a:pPr>
            <a:r>
              <a:rPr lang="en-US" sz="2000"/>
              <a:t>What instructional decisions did the teacher make that seemed to support the development of Standards for Mathematical Practice for students?</a:t>
            </a:r>
          </a:p>
          <a:p>
            <a:pPr marL="344488" indent="-344488">
              <a:lnSpc>
                <a:spcPct val="80000"/>
              </a:lnSpc>
              <a:buFontTx/>
              <a:buNone/>
            </a:pPr>
            <a:endParaRPr lang="en-US" sz="2000"/>
          </a:p>
        </p:txBody>
      </p:sp>
      <p:pic>
        <p:nvPicPr>
          <p:cNvPr id="79877" name="Picture 5" descr="student_thinking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2206625"/>
            <a:ext cx="3068638"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1"/>
          <p:cNvSpPr>
            <a:spLocks noGrp="1"/>
          </p:cNvSpPr>
          <p:nvPr>
            <p:ph type="dt" sz="half" idx="10"/>
          </p:nvPr>
        </p:nvSpPr>
        <p:spPr/>
        <p:txBody>
          <a:bodyPr/>
          <a:lstStyle/>
          <a:p>
            <a:r>
              <a:rPr lang="en-US"/>
              <a:t>National Council of Supervisors of Mathematics</a:t>
            </a:r>
          </a:p>
          <a:p>
            <a:r>
              <a:rPr lang="en-US"/>
              <a:t>CCSS Standards of Mathematical Practice: Reasoning and Explaining</a:t>
            </a:r>
            <a:endParaRPr lang="en-US" sz="1400"/>
          </a:p>
        </p:txBody>
      </p:sp>
      <p:sp>
        <p:nvSpPr>
          <p:cNvPr id="81923" name="Rectangle 3"/>
          <p:cNvSpPr>
            <a:spLocks noGrp="1" noChangeArrowheads="1"/>
          </p:cNvSpPr>
          <p:nvPr>
            <p:ph type="title" idx="4294967295"/>
          </p:nvPr>
        </p:nvSpPr>
        <p:spPr>
          <a:xfrm>
            <a:off x="1219200" y="76200"/>
            <a:ext cx="7696200" cy="1249363"/>
          </a:xfrm>
        </p:spPr>
        <p:txBody>
          <a:bodyPr/>
          <a:lstStyle/>
          <a:p>
            <a:r>
              <a:rPr lang="en-US" sz="3600"/>
              <a:t>Leading to Develop </a:t>
            </a:r>
            <a:br>
              <a:rPr lang="en-US" sz="3600"/>
            </a:br>
            <a:r>
              <a:rPr lang="en-US" sz="3600"/>
              <a:t>Standards for Mathematical Practice</a:t>
            </a:r>
          </a:p>
        </p:txBody>
      </p:sp>
      <p:pic>
        <p:nvPicPr>
          <p:cNvPr id="81924" name="Picture 4" descr="student_thinking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2209800"/>
            <a:ext cx="3068638"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25" name="Rectangle 5"/>
          <p:cNvSpPr>
            <a:spLocks noGrp="1" noChangeArrowheads="1"/>
          </p:cNvSpPr>
          <p:nvPr>
            <p:ph type="body" idx="4294967295"/>
          </p:nvPr>
        </p:nvSpPr>
        <p:spPr bwMode="auto">
          <a:xfrm>
            <a:off x="1295400" y="2057400"/>
            <a:ext cx="4648200" cy="4525963"/>
          </a:xfrm>
          <a:prstGeom prst="rect">
            <a:avLst/>
          </a:prstGeo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indent="0">
              <a:lnSpc>
                <a:spcPct val="90000"/>
              </a:lnSpc>
              <a:spcAft>
                <a:spcPct val="20000"/>
              </a:spcAft>
              <a:buFontTx/>
              <a:buNone/>
            </a:pPr>
            <a:r>
              <a:rPr lang="en-US" sz="2400">
                <a:solidFill>
                  <a:srgbClr val="990000"/>
                </a:solidFill>
              </a:rPr>
              <a:t>Reflect on the status of your district/site in developing Standards for Mathematical Practice with respect to:</a:t>
            </a:r>
          </a:p>
          <a:p>
            <a:pPr lvl="1">
              <a:lnSpc>
                <a:spcPct val="85000"/>
              </a:lnSpc>
              <a:buFont typeface="Times" charset="0"/>
              <a:buChar char="•"/>
            </a:pPr>
            <a:r>
              <a:rPr lang="en-US" sz="2200" i="1"/>
              <a:t>Students</a:t>
            </a:r>
          </a:p>
          <a:p>
            <a:pPr lvl="1">
              <a:lnSpc>
                <a:spcPct val="85000"/>
              </a:lnSpc>
              <a:buFont typeface="Times" charset="0"/>
              <a:buChar char="•"/>
            </a:pPr>
            <a:r>
              <a:rPr lang="en-US" sz="2200" i="1"/>
              <a:t>Instructional decisions in classrooms</a:t>
            </a:r>
          </a:p>
          <a:p>
            <a:pPr lvl="1">
              <a:lnSpc>
                <a:spcPct val="85000"/>
              </a:lnSpc>
              <a:buFont typeface="Times" charset="0"/>
              <a:buChar char="•"/>
            </a:pPr>
            <a:r>
              <a:rPr lang="en-US" sz="2200" i="1"/>
              <a:t>The nature of instructional and assessment materials</a:t>
            </a:r>
          </a:p>
          <a:p>
            <a:pPr lvl="1">
              <a:lnSpc>
                <a:spcPct val="85000"/>
              </a:lnSpc>
              <a:buFont typeface="Times" charset="0"/>
              <a:buChar char="•"/>
            </a:pPr>
            <a:r>
              <a:rPr lang="en-US" sz="2200" i="1"/>
              <a:t>Collegial conversations</a:t>
            </a:r>
          </a:p>
          <a:p>
            <a:pPr lvl="1">
              <a:lnSpc>
                <a:spcPct val="85000"/>
              </a:lnSpc>
              <a:buFont typeface="Times" charset="0"/>
              <a:buChar char="•"/>
            </a:pPr>
            <a:r>
              <a:rPr lang="en-US" sz="2200" i="1"/>
              <a:t>Professional development</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a:t>National Council of Supervisors of Mathematics</a:t>
            </a:r>
          </a:p>
          <a:p>
            <a:r>
              <a:rPr lang="en-US"/>
              <a:t>CCSS Standards of Mathematical Practice: Reasoning and Explaining</a:t>
            </a:r>
            <a:endParaRPr lang="en-US" sz="1400"/>
          </a:p>
        </p:txBody>
      </p:sp>
      <p:sp>
        <p:nvSpPr>
          <p:cNvPr id="41986" name="Rectangle 2"/>
          <p:cNvSpPr>
            <a:spLocks noGrp="1" noChangeArrowheads="1"/>
          </p:cNvSpPr>
          <p:nvPr>
            <p:ph type="title"/>
          </p:nvPr>
        </p:nvSpPr>
        <p:spPr/>
        <p:txBody>
          <a:bodyPr/>
          <a:lstStyle/>
          <a:p>
            <a:r>
              <a:rPr lang="en-US"/>
              <a:t>Next steps and resources</a:t>
            </a:r>
          </a:p>
        </p:txBody>
      </p:sp>
      <p:sp>
        <p:nvSpPr>
          <p:cNvPr id="41987" name="Rectangle 3"/>
          <p:cNvSpPr>
            <a:spLocks noChangeArrowheads="1"/>
          </p:cNvSpPr>
          <p:nvPr>
            <p:ph type="body" sz="half" idx="1"/>
          </p:nvPr>
        </p:nvSpPr>
        <p:spPr bwMode="auto">
          <a:xfrm>
            <a:off x="1219200" y="1752600"/>
            <a:ext cx="3810000" cy="4495800"/>
          </a:xfrm>
          <a:solidFill>
            <a:schemeClr val="bg1"/>
          </a:solid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2800"/>
              <a:t>Review the implications you listed earlier, then discuss with your table group one or two next steps you might take as a district, school, and teacher. </a:t>
            </a:r>
          </a:p>
        </p:txBody>
      </p:sp>
      <p:pic>
        <p:nvPicPr>
          <p:cNvPr id="41988" name="Picture 4"/>
          <p:cNvPicPr>
            <a:picLocks noGrp="1" noChangeAspect="1" noChangeArrowheads="1"/>
          </p:cNvPicPr>
          <p:nvPr>
            <p:ph type="clipArt" sz="half" idx="2"/>
          </p:nvPr>
        </p:nvPicPr>
        <p:blipFill>
          <a:blip r:embed="rId3">
            <a:extLst>
              <a:ext uri="{28A0092B-C50C-407E-A947-70E740481C1C}">
                <a14:useLocalDpi xmlns:a14="http://schemas.microsoft.com/office/drawing/2010/main" val="0"/>
              </a:ext>
            </a:extLst>
          </a:blip>
          <a:srcRect/>
          <a:stretch>
            <a:fillRect/>
          </a:stretch>
        </p:blipFill>
        <p:spPr bwMode="auto">
          <a:xfrm>
            <a:off x="5334000" y="2362200"/>
            <a:ext cx="3505200" cy="3068638"/>
          </a:xfr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National Council of Supervisors of Mathematics</a:t>
            </a:r>
          </a:p>
          <a:p>
            <a:r>
              <a:rPr lang="en-US"/>
              <a:t>CCSS Standards of Mathematical Practice: Reasoning and Explaining</a:t>
            </a:r>
            <a:endParaRPr lang="en-US" sz="1400"/>
          </a:p>
        </p:txBody>
      </p:sp>
      <p:sp>
        <p:nvSpPr>
          <p:cNvPr id="51202" name="Rectangle 2"/>
          <p:cNvSpPr>
            <a:spLocks noGrp="1" noChangeArrowheads="1"/>
          </p:cNvSpPr>
          <p:nvPr>
            <p:ph type="title"/>
          </p:nvPr>
        </p:nvSpPr>
        <p:spPr/>
        <p:txBody>
          <a:bodyPr/>
          <a:lstStyle/>
          <a:p>
            <a:r>
              <a:rPr lang="en-US"/>
              <a:t>Today’s Goals</a:t>
            </a:r>
          </a:p>
        </p:txBody>
      </p:sp>
      <p:sp>
        <p:nvSpPr>
          <p:cNvPr id="51203" name="Rectangle 3"/>
          <p:cNvSpPr>
            <a:spLocks noChangeArrowheads="1"/>
          </p:cNvSpPr>
          <p:nvPr>
            <p:ph type="body" idx="1"/>
          </p:nvPr>
        </p:nvSpPr>
        <p:spPr bwMode="auto">
          <a:xfrm>
            <a:off x="1295400" y="1752600"/>
            <a:ext cx="7772400" cy="4495800"/>
          </a:xfr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2800"/>
              <a:t>To explore the Standards for </a:t>
            </a:r>
            <a:r>
              <a:rPr lang="en-US" sz="2800">
                <a:solidFill>
                  <a:srgbClr val="CA3628"/>
                </a:solidFill>
              </a:rPr>
              <a:t>Content</a:t>
            </a:r>
            <a:r>
              <a:rPr lang="en-US" sz="2800"/>
              <a:t> and </a:t>
            </a:r>
            <a:r>
              <a:rPr lang="en-US" sz="2800">
                <a:solidFill>
                  <a:srgbClr val="087D0B"/>
                </a:solidFill>
              </a:rPr>
              <a:t>Practice</a:t>
            </a:r>
            <a:r>
              <a:rPr lang="en-US" sz="2800">
                <a:solidFill>
                  <a:srgbClr val="637338"/>
                </a:solidFill>
              </a:rPr>
              <a:t>.</a:t>
            </a:r>
            <a:endParaRPr lang="en-US" sz="2800"/>
          </a:p>
          <a:p>
            <a:r>
              <a:rPr lang="en-US" sz="2800"/>
              <a:t>Consider how the CCSS Standards are likely to impact your mathematics program and to plan next steps.</a:t>
            </a:r>
            <a:endParaRPr lang="en-US" sz="2400"/>
          </a:p>
          <a:p>
            <a:pPr>
              <a:buFontTx/>
              <a:buNone/>
            </a:pPr>
            <a:endParaRPr lang="en-US" sz="900"/>
          </a:p>
          <a:p>
            <a:pPr>
              <a:buFontTx/>
              <a:buNone/>
            </a:pPr>
            <a:r>
              <a:rPr lang="en-US" sz="2800"/>
              <a:t>In particular participants will:</a:t>
            </a:r>
          </a:p>
          <a:p>
            <a:r>
              <a:rPr lang="en-US" sz="2800"/>
              <a:t>Examine opportunities to develop skill in mathematical modeling and constructing viable arguments.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120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120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1203">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120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a:t>National Council of Supervisors of Mathematics</a:t>
            </a:r>
          </a:p>
          <a:p>
            <a:r>
              <a:rPr lang="en-US"/>
              <a:t>CCSS Standards of Mathematical Practice: Reasoning and Explaining</a:t>
            </a:r>
            <a:endParaRPr lang="en-US" sz="1400"/>
          </a:p>
        </p:txBody>
      </p:sp>
      <p:sp>
        <p:nvSpPr>
          <p:cNvPr id="46082" name="Rectangle 2"/>
          <p:cNvSpPr>
            <a:spLocks noGrp="1" noChangeArrowheads="1"/>
          </p:cNvSpPr>
          <p:nvPr>
            <p:ph type="title"/>
          </p:nvPr>
        </p:nvSpPr>
        <p:spPr/>
        <p:txBody>
          <a:bodyPr/>
          <a:lstStyle/>
          <a:p>
            <a:r>
              <a:rPr lang="en-US"/>
              <a:t>End of Day Reflections</a:t>
            </a:r>
          </a:p>
        </p:txBody>
      </p:sp>
      <p:sp>
        <p:nvSpPr>
          <p:cNvPr id="46083" name="Rectangle 3"/>
          <p:cNvSpPr>
            <a:spLocks noChangeArrowheads="1"/>
          </p:cNvSpPr>
          <p:nvPr>
            <p:ph type="body" sz="half" idx="1"/>
          </p:nvPr>
        </p:nvSpPr>
        <p:spPr bwMode="auto">
          <a:xfrm>
            <a:off x="1219200" y="1905000"/>
            <a:ext cx="4114800" cy="3886200"/>
          </a:xfr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457200" indent="-457200">
              <a:buFont typeface="Arial" pitchFamily="34" charset="0"/>
              <a:buAutoNum type="arabicPeriod"/>
            </a:pPr>
            <a:r>
              <a:rPr lang="en-US" sz="2000"/>
              <a:t>Are there any aspects of </a:t>
            </a:r>
            <a:r>
              <a:rPr lang="en-US" sz="2000" i="1"/>
              <a:t>your own thinking and/or practice</a:t>
            </a:r>
            <a:r>
              <a:rPr lang="en-US" sz="2000"/>
              <a:t> that our work today has caused you to consider or reconsider?  Explain.</a:t>
            </a:r>
          </a:p>
          <a:p>
            <a:pPr marL="457200" indent="-457200"/>
            <a:endParaRPr lang="en-US" sz="800"/>
          </a:p>
          <a:p>
            <a:pPr marL="457200" indent="-457200">
              <a:buFontTx/>
              <a:buNone/>
            </a:pPr>
            <a:r>
              <a:rPr lang="en-US" sz="2000">
                <a:cs typeface="Times New Roman" pitchFamily="18" charset="0"/>
              </a:rPr>
              <a:t>2.	</a:t>
            </a:r>
            <a:r>
              <a:rPr lang="en-US" sz="2000"/>
              <a:t>Are there any aspects of </a:t>
            </a:r>
            <a:r>
              <a:rPr lang="en-US" sz="2000" i="1"/>
              <a:t>your students’ mathematical learning</a:t>
            </a:r>
            <a:r>
              <a:rPr lang="en-US" sz="2000"/>
              <a:t> that our work today has caused you to consider or reconsider? Explain.</a:t>
            </a:r>
          </a:p>
          <a:p>
            <a:pPr marL="457200" indent="-457200">
              <a:buFontTx/>
              <a:buNone/>
            </a:pPr>
            <a:endParaRPr lang="en-US" sz="2000"/>
          </a:p>
        </p:txBody>
      </p:sp>
      <p:pic>
        <p:nvPicPr>
          <p:cNvPr id="46084" name="Picture 4"/>
          <p:cNvPicPr>
            <a:picLocks noGrp="1" noChangeAspect="1" noChangeArrowheads="1"/>
          </p:cNvPicPr>
          <p:nvPr>
            <p:ph type="clipArt" sz="half" idx="2"/>
          </p:nvPr>
        </p:nvPicPr>
        <p:blipFill>
          <a:blip r:embed="rId3">
            <a:extLst>
              <a:ext uri="{28A0092B-C50C-407E-A947-70E740481C1C}">
                <a14:useLocalDpi xmlns:a14="http://schemas.microsoft.com/office/drawing/2010/main" val="0"/>
              </a:ext>
            </a:extLst>
          </a:blip>
          <a:srcRect/>
          <a:stretch>
            <a:fillRect/>
          </a:stretch>
        </p:blipFill>
        <p:spPr bwMode="auto">
          <a:xfrm>
            <a:off x="5486400" y="2438400"/>
            <a:ext cx="3352800" cy="2720975"/>
          </a:xfr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608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608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National Council of Supervisors of Mathematics</a:t>
            </a:r>
          </a:p>
          <a:p>
            <a:r>
              <a:rPr lang="en-US"/>
              <a:t>CCSS Standards of Mathematical Practice: Reasoning and Explaining</a:t>
            </a:r>
            <a:endParaRPr lang="en-US" sz="1400"/>
          </a:p>
        </p:txBody>
      </p:sp>
      <p:sp>
        <p:nvSpPr>
          <p:cNvPr id="49154" name="Rectangle 2"/>
          <p:cNvSpPr>
            <a:spLocks noGrp="1" noChangeArrowheads="1"/>
          </p:cNvSpPr>
          <p:nvPr>
            <p:ph type="title"/>
          </p:nvPr>
        </p:nvSpPr>
        <p:spPr/>
        <p:txBody>
          <a:bodyPr/>
          <a:lstStyle/>
          <a:p>
            <a:r>
              <a:rPr lang="en-US"/>
              <a:t>Today’s Goals</a:t>
            </a:r>
          </a:p>
        </p:txBody>
      </p:sp>
      <p:sp>
        <p:nvSpPr>
          <p:cNvPr id="49155" name="Rectangle 3"/>
          <p:cNvSpPr>
            <a:spLocks noChangeArrowheads="1"/>
          </p:cNvSpPr>
          <p:nvPr>
            <p:ph type="body" idx="1"/>
          </p:nvPr>
        </p:nvSpPr>
        <p:spPr bwMode="auto">
          <a:xfrm>
            <a:off x="1295400" y="1752600"/>
            <a:ext cx="7391400" cy="4495800"/>
          </a:xfr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2800"/>
              <a:t>To explore the Standards for </a:t>
            </a:r>
            <a:r>
              <a:rPr lang="en-US" sz="2800">
                <a:solidFill>
                  <a:srgbClr val="CA3628"/>
                </a:solidFill>
              </a:rPr>
              <a:t>Content</a:t>
            </a:r>
            <a:r>
              <a:rPr lang="en-US" sz="2800"/>
              <a:t> and </a:t>
            </a:r>
            <a:r>
              <a:rPr lang="en-US" sz="2800">
                <a:solidFill>
                  <a:srgbClr val="087D0B"/>
                </a:solidFill>
              </a:rPr>
              <a:t>Practice</a:t>
            </a:r>
            <a:r>
              <a:rPr lang="en-US" sz="2800">
                <a:solidFill>
                  <a:srgbClr val="637338"/>
                </a:solidFill>
              </a:rPr>
              <a:t>.</a:t>
            </a:r>
            <a:endParaRPr lang="en-US" sz="2800"/>
          </a:p>
          <a:p>
            <a:r>
              <a:rPr lang="en-US" sz="2800"/>
              <a:t>Consider how the CCSS Standards are likely to impact your mathematics program and to plan next steps.</a:t>
            </a:r>
            <a:endParaRPr lang="en-US" sz="2400"/>
          </a:p>
          <a:p>
            <a:pPr>
              <a:buFontTx/>
              <a:buNone/>
            </a:pPr>
            <a:endParaRPr lang="en-US" sz="900"/>
          </a:p>
          <a:p>
            <a:pPr>
              <a:buFontTx/>
              <a:buNone/>
            </a:pPr>
            <a:r>
              <a:rPr lang="en-US" sz="2800"/>
              <a:t>In particular participants will:</a:t>
            </a:r>
          </a:p>
          <a:p>
            <a:r>
              <a:rPr lang="en-US" sz="2800"/>
              <a:t>Examine opportunities to develop skill in mathematical modeling and constructing viable arguments.</a:t>
            </a:r>
            <a:endParaRPr lang="en-US" sz="2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915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915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9155">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915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a:t>National Council of Supervisors of Mathematics</a:t>
            </a:r>
          </a:p>
          <a:p>
            <a:r>
              <a:rPr lang="en-US"/>
              <a:t>CCSS Standards of Mathematical Practice: Reasoning and Explaining</a:t>
            </a:r>
            <a:endParaRPr lang="en-US" sz="1400"/>
          </a:p>
        </p:txBody>
      </p:sp>
      <p:sp>
        <p:nvSpPr>
          <p:cNvPr id="9218" name="Rectangle 2"/>
          <p:cNvSpPr>
            <a:spLocks noGrp="1" noChangeArrowheads="1"/>
          </p:cNvSpPr>
          <p:nvPr>
            <p:ph type="title"/>
          </p:nvPr>
        </p:nvSpPr>
        <p:spPr>
          <a:xfrm>
            <a:off x="1219200" y="304800"/>
            <a:ext cx="7772400" cy="1143000"/>
          </a:xfrm>
        </p:spPr>
        <p:txBody>
          <a:bodyPr/>
          <a:lstStyle/>
          <a:p>
            <a:r>
              <a:rPr lang="en-US" sz="3600"/>
              <a:t>Standards for Mathematical Practice</a:t>
            </a:r>
          </a:p>
        </p:txBody>
      </p:sp>
      <p:sp>
        <p:nvSpPr>
          <p:cNvPr id="9219" name="Rectangle 3"/>
          <p:cNvSpPr>
            <a:spLocks noChangeArrowheads="1"/>
          </p:cNvSpPr>
          <p:nvPr>
            <p:ph type="body" sz="half" idx="1"/>
          </p:nvPr>
        </p:nvSpPr>
        <p:spPr bwMode="auto">
          <a:xfrm>
            <a:off x="1066800" y="1600200"/>
            <a:ext cx="4038600" cy="4495800"/>
          </a:xfr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90000"/>
              </a:lnSpc>
              <a:buFontTx/>
              <a:buNone/>
            </a:pPr>
            <a:r>
              <a:rPr lang="en-US" sz="2400"/>
              <a:t>   “The Standards for Mathematical Practice describe varieties of expertise that mathematics educators at all levels should seek to develop in their students.  These practices rest on important “processes and proficiencies” with longstanding importance in mathematics education.”   </a:t>
            </a:r>
            <a:r>
              <a:rPr lang="en-US" sz="1400"/>
              <a:t>(CCSS, 2010)</a:t>
            </a:r>
            <a:endParaRPr lang="en-US" sz="2400"/>
          </a:p>
        </p:txBody>
      </p:sp>
      <p:pic>
        <p:nvPicPr>
          <p:cNvPr id="9220" name="Picture 4"/>
          <p:cNvPicPr>
            <a:picLocks noGrp="1" noChangeAspect="1" noChangeArrowheads="1"/>
          </p:cNvPicPr>
          <p:nvPr>
            <p:ph type="clipArt" sz="half" idx="2"/>
          </p:nvPr>
        </p:nvPicPr>
        <p:blipFill>
          <a:blip r:embed="rId3">
            <a:extLst>
              <a:ext uri="{28A0092B-C50C-407E-A947-70E740481C1C}">
                <a14:useLocalDpi xmlns:a14="http://schemas.microsoft.com/office/drawing/2010/main" val="0"/>
              </a:ext>
            </a:extLst>
          </a:blip>
          <a:srcRect/>
          <a:stretch>
            <a:fillRect/>
          </a:stretch>
        </p:blipFill>
        <p:spPr bwMode="auto">
          <a:xfrm>
            <a:off x="5257800" y="2590800"/>
            <a:ext cx="3657600" cy="2343150"/>
          </a:xfr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National Council of Supervisors of Mathematics</a:t>
            </a:r>
          </a:p>
          <a:p>
            <a:r>
              <a:rPr lang="en-US"/>
              <a:t>CCSS Standards of Mathematical Practice: Reasoning and Explaining</a:t>
            </a:r>
            <a:endParaRPr lang="en-US" sz="1400"/>
          </a:p>
        </p:txBody>
      </p:sp>
      <p:sp>
        <p:nvSpPr>
          <p:cNvPr id="21506" name="Rectangle 2"/>
          <p:cNvSpPr>
            <a:spLocks noGrp="1" noChangeArrowheads="1"/>
          </p:cNvSpPr>
          <p:nvPr>
            <p:ph type="title"/>
          </p:nvPr>
        </p:nvSpPr>
        <p:spPr>
          <a:xfrm>
            <a:off x="1219200" y="228600"/>
            <a:ext cx="7772400" cy="1143000"/>
          </a:xfrm>
        </p:spPr>
        <p:txBody>
          <a:bodyPr/>
          <a:lstStyle/>
          <a:p>
            <a:r>
              <a:rPr lang="en-US" sz="3600"/>
              <a:t>Standards for Mathematical Practice</a:t>
            </a:r>
          </a:p>
        </p:txBody>
      </p:sp>
      <p:sp>
        <p:nvSpPr>
          <p:cNvPr id="21507" name="Rectangle 3"/>
          <p:cNvSpPr>
            <a:spLocks noChangeArrowheads="1"/>
          </p:cNvSpPr>
          <p:nvPr>
            <p:ph type="body" idx="1"/>
          </p:nvPr>
        </p:nvSpPr>
        <p:spPr bwMode="auto">
          <a:xfrm>
            <a:off x="1371600" y="1828800"/>
            <a:ext cx="7086600" cy="3886200"/>
          </a:xfr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461963" indent="-461963">
              <a:lnSpc>
                <a:spcPct val="85000"/>
              </a:lnSpc>
              <a:spcAft>
                <a:spcPct val="10000"/>
              </a:spcAft>
              <a:buFontTx/>
              <a:buAutoNum type="arabicPeriod"/>
            </a:pPr>
            <a:r>
              <a:rPr lang="en-US" sz="2400"/>
              <a:t>Make sense of problems and persevere in solving them.</a:t>
            </a:r>
          </a:p>
          <a:p>
            <a:pPr marL="461963" indent="-461963">
              <a:lnSpc>
                <a:spcPct val="85000"/>
              </a:lnSpc>
              <a:spcAft>
                <a:spcPct val="10000"/>
              </a:spcAft>
              <a:buFontTx/>
              <a:buAutoNum type="arabicPeriod"/>
            </a:pPr>
            <a:r>
              <a:rPr lang="en-US" sz="2400"/>
              <a:t>Reason abstractly and quantitatively.</a:t>
            </a:r>
          </a:p>
          <a:p>
            <a:pPr marL="461963" indent="-461963">
              <a:lnSpc>
                <a:spcPct val="85000"/>
              </a:lnSpc>
              <a:spcAft>
                <a:spcPct val="10000"/>
              </a:spcAft>
              <a:buFontTx/>
              <a:buAutoNum type="arabicPeriod"/>
            </a:pPr>
            <a:r>
              <a:rPr lang="en-US" sz="2400"/>
              <a:t>Construct viable arguments and critique the reasoning of others.</a:t>
            </a:r>
          </a:p>
          <a:p>
            <a:pPr marL="461963" indent="-461963">
              <a:lnSpc>
                <a:spcPct val="85000"/>
              </a:lnSpc>
              <a:spcAft>
                <a:spcPct val="10000"/>
              </a:spcAft>
              <a:buFontTx/>
              <a:buAutoNum type="arabicPeriod"/>
            </a:pPr>
            <a:r>
              <a:rPr lang="en-US" sz="2400"/>
              <a:t>Model with mathematics. </a:t>
            </a:r>
          </a:p>
          <a:p>
            <a:pPr marL="461963" indent="-461963">
              <a:lnSpc>
                <a:spcPct val="85000"/>
              </a:lnSpc>
              <a:spcAft>
                <a:spcPct val="10000"/>
              </a:spcAft>
              <a:buFontTx/>
              <a:buAutoNum type="arabicPeriod"/>
            </a:pPr>
            <a:r>
              <a:rPr lang="en-US" sz="2400"/>
              <a:t>Use appropriate tools strategically.</a:t>
            </a:r>
          </a:p>
          <a:p>
            <a:pPr marL="461963" indent="-461963">
              <a:lnSpc>
                <a:spcPct val="85000"/>
              </a:lnSpc>
              <a:spcAft>
                <a:spcPct val="10000"/>
              </a:spcAft>
              <a:buFontTx/>
              <a:buAutoNum type="arabicPeriod"/>
            </a:pPr>
            <a:r>
              <a:rPr lang="en-US" sz="2400"/>
              <a:t>Attend to precision.</a:t>
            </a:r>
          </a:p>
          <a:p>
            <a:pPr marL="461963" indent="-461963">
              <a:lnSpc>
                <a:spcPct val="85000"/>
              </a:lnSpc>
              <a:spcAft>
                <a:spcPct val="10000"/>
              </a:spcAft>
              <a:buFontTx/>
              <a:buAutoNum type="arabicPeriod"/>
            </a:pPr>
            <a:r>
              <a:rPr lang="en-US" sz="2400"/>
              <a:t>Look for and make use of structure.</a:t>
            </a:r>
          </a:p>
          <a:p>
            <a:pPr marL="461963" indent="-461963">
              <a:lnSpc>
                <a:spcPct val="85000"/>
              </a:lnSpc>
              <a:spcAft>
                <a:spcPct val="10000"/>
              </a:spcAft>
              <a:buFontTx/>
              <a:buAutoNum type="arabicPeriod"/>
            </a:pPr>
            <a:r>
              <a:rPr lang="en-US" sz="2400"/>
              <a:t>Look for and express regularity in repeated reasoning.</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4"/>
          <p:cNvSpPr>
            <a:spLocks noGrp="1"/>
          </p:cNvSpPr>
          <p:nvPr>
            <p:ph type="dt" sz="half" idx="10"/>
          </p:nvPr>
        </p:nvSpPr>
        <p:spPr/>
        <p:txBody>
          <a:bodyPr/>
          <a:lstStyle/>
          <a:p>
            <a:r>
              <a:rPr lang="en-US"/>
              <a:t>National Council of Supervisors of Mathematics</a:t>
            </a:r>
          </a:p>
          <a:p>
            <a:r>
              <a:rPr lang="en-US"/>
              <a:t>CCSS Standards of Mathematical Practice: Reasoning and Explaining</a:t>
            </a:r>
            <a:endParaRPr lang="en-US" sz="1400"/>
          </a:p>
        </p:txBody>
      </p:sp>
      <p:sp>
        <p:nvSpPr>
          <p:cNvPr id="23555" name="Rectangle 3"/>
          <p:cNvSpPr>
            <a:spLocks noGrp="1" noChangeArrowheads="1"/>
          </p:cNvSpPr>
          <p:nvPr>
            <p:ph type="title"/>
          </p:nvPr>
        </p:nvSpPr>
        <p:spPr>
          <a:xfrm>
            <a:off x="1219200" y="228600"/>
            <a:ext cx="7772400" cy="1143000"/>
          </a:xfrm>
        </p:spPr>
        <p:txBody>
          <a:bodyPr/>
          <a:lstStyle/>
          <a:p>
            <a:r>
              <a:rPr lang="en-US" sz="3600"/>
              <a:t>Standards for Mathematical Practice</a:t>
            </a:r>
          </a:p>
        </p:txBody>
      </p:sp>
      <p:sp>
        <p:nvSpPr>
          <p:cNvPr id="23556" name="Rectangle 4"/>
          <p:cNvSpPr>
            <a:spLocks noChangeArrowheads="1"/>
          </p:cNvSpPr>
          <p:nvPr>
            <p:ph type="body" sz="half" idx="1"/>
          </p:nvPr>
        </p:nvSpPr>
        <p:spPr bwMode="auto">
          <a:xfrm>
            <a:off x="1143000" y="1752600"/>
            <a:ext cx="4495800" cy="4267200"/>
          </a:xfr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533400" indent="-533400">
              <a:buFontTx/>
              <a:buAutoNum type="arabicPeriod"/>
            </a:pPr>
            <a:r>
              <a:rPr lang="en-US" sz="2400" i="1"/>
              <a:t>Individually review</a:t>
            </a:r>
            <a:r>
              <a:rPr lang="en-US" sz="2400"/>
              <a:t> the Standards for Mathematical Practice.</a:t>
            </a:r>
          </a:p>
          <a:p>
            <a:pPr marL="533400" indent="-533400">
              <a:buFontTx/>
              <a:buAutoNum type="arabicPeriod"/>
            </a:pPr>
            <a:r>
              <a:rPr lang="en-US" sz="2400"/>
              <a:t>Choose a partner at your table and discuss a new insight you had into the practices, then discuss the following question:</a:t>
            </a:r>
          </a:p>
        </p:txBody>
      </p:sp>
      <p:pic>
        <p:nvPicPr>
          <p:cNvPr id="23557" name="Picture 5"/>
          <p:cNvPicPr>
            <a:picLocks noGrp="1" noChangeAspect="1" noChangeArrowheads="1"/>
          </p:cNvPicPr>
          <p:nvPr>
            <p:ph type="clipArt" sz="half" idx="2"/>
          </p:nvPr>
        </p:nvPicPr>
        <p:blipFill>
          <a:blip r:embed="rId3">
            <a:extLst>
              <a:ext uri="{28A0092B-C50C-407E-A947-70E740481C1C}">
                <a14:useLocalDpi xmlns:a14="http://schemas.microsoft.com/office/drawing/2010/main" val="0"/>
              </a:ext>
            </a:extLst>
          </a:blip>
          <a:srcRect/>
          <a:stretch>
            <a:fillRect/>
          </a:stretch>
        </p:blipFill>
        <p:spPr bwMode="auto">
          <a:xfrm>
            <a:off x="5638800" y="2057400"/>
            <a:ext cx="3124200" cy="2847975"/>
          </a:xfrm>
          <a:noFill/>
          <a:extLst>
            <a:ext uri="{909E8E84-426E-40DD-AFC4-6F175D3DCCD1}">
              <a14:hiddenFill xmlns:a14="http://schemas.microsoft.com/office/drawing/2010/main">
                <a:solidFill>
                  <a:srgbClr val="FFFFFF"/>
                </a:solidFill>
              </a14:hiddenFill>
            </a:ext>
          </a:extLst>
        </p:spPr>
      </p:pic>
      <p:sp>
        <p:nvSpPr>
          <p:cNvPr id="23554" name="Rectangle 2"/>
          <p:cNvSpPr>
            <a:spLocks noChangeArrowheads="1"/>
          </p:cNvSpPr>
          <p:nvPr/>
        </p:nvSpPr>
        <p:spPr bwMode="auto">
          <a:xfrm>
            <a:off x="1600200" y="5181600"/>
            <a:ext cx="6934200" cy="990600"/>
          </a:xfrm>
          <a:prstGeom prst="rect">
            <a:avLst/>
          </a:prstGeom>
          <a:solidFill>
            <a:srgbClr val="AED3F4"/>
          </a:solidFill>
          <a:ln w="9525">
            <a:solidFill>
              <a:schemeClr val="tx1"/>
            </a:solidFill>
            <a:miter lim="800000"/>
            <a:headEnd/>
            <a:tailEnd/>
          </a:ln>
        </p:spPr>
        <p:txBody>
          <a:bodyPr wrap="none" anchor="ctr"/>
          <a:lstStyle/>
          <a:p>
            <a:endParaRPr lang="en-US"/>
          </a:p>
        </p:txBody>
      </p:sp>
      <p:sp>
        <p:nvSpPr>
          <p:cNvPr id="23558" name="Text Box 6"/>
          <p:cNvSpPr txBox="1">
            <a:spLocks noChangeArrowheads="1"/>
          </p:cNvSpPr>
          <p:nvPr/>
        </p:nvSpPr>
        <p:spPr bwMode="auto">
          <a:xfrm>
            <a:off x="1731963" y="5257800"/>
            <a:ext cx="6802437" cy="822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en-US" i="1"/>
              <a:t>What implications might the standards of mathematical practice have on your classroom?</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355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355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6"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National Council of Supervisors of Mathematics</a:t>
            </a:r>
          </a:p>
          <a:p>
            <a:r>
              <a:rPr lang="en-US"/>
              <a:t>CCSS Standards of Mathematical Practice: Reasoning and Explaining</a:t>
            </a:r>
            <a:endParaRPr lang="en-US" sz="1400"/>
          </a:p>
        </p:txBody>
      </p:sp>
      <p:sp>
        <p:nvSpPr>
          <p:cNvPr id="53251" name="Rectangle 3"/>
          <p:cNvSpPr>
            <a:spLocks noGrp="1" noChangeArrowheads="1"/>
          </p:cNvSpPr>
          <p:nvPr>
            <p:ph type="title"/>
          </p:nvPr>
        </p:nvSpPr>
        <p:spPr>
          <a:xfrm>
            <a:off x="1676400" y="76200"/>
            <a:ext cx="7315200" cy="1249363"/>
          </a:xfrm>
        </p:spPr>
        <p:txBody>
          <a:bodyPr/>
          <a:lstStyle/>
          <a:p>
            <a:r>
              <a:rPr lang="en-US" sz="3600"/>
              <a:t>Common Core State Standards </a:t>
            </a:r>
            <a:br>
              <a:rPr lang="en-US" sz="3600"/>
            </a:br>
            <a:r>
              <a:rPr lang="en-US" sz="3200"/>
              <a:t>Standards for Mathematical Practice</a:t>
            </a:r>
          </a:p>
        </p:txBody>
      </p:sp>
      <p:sp>
        <p:nvSpPr>
          <p:cNvPr id="53252" name="Rectangle 4"/>
          <p:cNvSpPr>
            <a:spLocks noChangeArrowheads="1"/>
          </p:cNvSpPr>
          <p:nvPr>
            <p:ph type="body" idx="1"/>
          </p:nvPr>
        </p:nvSpPr>
        <p:spPr bwMode="auto">
          <a:xfrm>
            <a:off x="1295400" y="1676400"/>
            <a:ext cx="7696200" cy="4114800"/>
          </a:xfr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461963" indent="-412750">
              <a:lnSpc>
                <a:spcPct val="75000"/>
              </a:lnSpc>
              <a:spcAft>
                <a:spcPct val="35000"/>
              </a:spcAft>
              <a:buFontTx/>
              <a:buAutoNum type="arabicPeriod"/>
            </a:pPr>
            <a:r>
              <a:rPr lang="en-US" sz="2400"/>
              <a:t>Make sense of problems and persevere in solving them.</a:t>
            </a:r>
            <a:endParaRPr lang="en-US" sz="2400">
              <a:solidFill>
                <a:srgbClr val="D3120E"/>
              </a:solidFill>
            </a:endParaRPr>
          </a:p>
          <a:p>
            <a:pPr marL="461963" indent="-412750">
              <a:lnSpc>
                <a:spcPct val="75000"/>
              </a:lnSpc>
              <a:spcAft>
                <a:spcPct val="35000"/>
              </a:spcAft>
              <a:buFontTx/>
              <a:buAutoNum type="arabicPeriod"/>
            </a:pPr>
            <a:r>
              <a:rPr lang="en-US" sz="2400"/>
              <a:t>Reason abstractly and quantitatively.</a:t>
            </a:r>
          </a:p>
          <a:p>
            <a:pPr marL="461963" indent="-412750">
              <a:lnSpc>
                <a:spcPct val="75000"/>
              </a:lnSpc>
              <a:spcAft>
                <a:spcPct val="35000"/>
              </a:spcAft>
              <a:buFontTx/>
              <a:buAutoNum type="arabicPeriod"/>
            </a:pPr>
            <a:r>
              <a:rPr lang="en-US" sz="2400">
                <a:solidFill>
                  <a:srgbClr val="D3120E"/>
                </a:solidFill>
              </a:rPr>
              <a:t>Construct viable arguments and critique the reasoning of others.</a:t>
            </a:r>
            <a:endParaRPr lang="en-US" sz="2400"/>
          </a:p>
          <a:p>
            <a:pPr marL="461963" indent="-412750">
              <a:lnSpc>
                <a:spcPct val="75000"/>
              </a:lnSpc>
              <a:spcAft>
                <a:spcPct val="35000"/>
              </a:spcAft>
              <a:buFontTx/>
              <a:buAutoNum type="arabicPeriod"/>
            </a:pPr>
            <a:r>
              <a:rPr lang="en-US" sz="2400">
                <a:solidFill>
                  <a:srgbClr val="CA3628"/>
                </a:solidFill>
              </a:rPr>
              <a:t>Model with mathematics.</a:t>
            </a:r>
            <a:r>
              <a:rPr lang="en-US" sz="2400"/>
              <a:t> </a:t>
            </a:r>
          </a:p>
          <a:p>
            <a:pPr marL="461963" indent="-412750">
              <a:lnSpc>
                <a:spcPct val="75000"/>
              </a:lnSpc>
              <a:spcAft>
                <a:spcPct val="35000"/>
              </a:spcAft>
              <a:buFontTx/>
              <a:buAutoNum type="arabicPeriod"/>
            </a:pPr>
            <a:r>
              <a:rPr lang="en-US" sz="2400"/>
              <a:t>Use appropriate tools strategically.</a:t>
            </a:r>
          </a:p>
          <a:p>
            <a:pPr marL="461963" indent="-412750">
              <a:lnSpc>
                <a:spcPct val="75000"/>
              </a:lnSpc>
              <a:spcAft>
                <a:spcPct val="35000"/>
              </a:spcAft>
              <a:buFontTx/>
              <a:buAutoNum type="arabicPeriod"/>
            </a:pPr>
            <a:r>
              <a:rPr lang="en-US" sz="2400"/>
              <a:t>Attend to precision.</a:t>
            </a:r>
          </a:p>
          <a:p>
            <a:pPr marL="461963" indent="-412750">
              <a:lnSpc>
                <a:spcPct val="75000"/>
              </a:lnSpc>
              <a:spcAft>
                <a:spcPct val="35000"/>
              </a:spcAft>
              <a:buFontTx/>
              <a:buAutoNum type="arabicPeriod"/>
            </a:pPr>
            <a:r>
              <a:rPr lang="en-US" sz="2400"/>
              <a:t>Look for and make use of structure.</a:t>
            </a:r>
          </a:p>
          <a:p>
            <a:pPr marL="461963" indent="-412750">
              <a:lnSpc>
                <a:spcPct val="75000"/>
              </a:lnSpc>
              <a:spcAft>
                <a:spcPct val="35000"/>
              </a:spcAft>
              <a:buFontTx/>
              <a:buAutoNum type="arabicPeriod"/>
            </a:pPr>
            <a:r>
              <a:rPr lang="en-US" sz="2400"/>
              <a:t>Look for and express regularity in repeated reasoning.</a:t>
            </a:r>
            <a:endParaRPr lang="en-US" sz="200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Date Placeholder 1"/>
          <p:cNvSpPr>
            <a:spLocks noGrp="1"/>
          </p:cNvSpPr>
          <p:nvPr>
            <p:ph type="dt" sz="half" idx="10"/>
          </p:nvPr>
        </p:nvSpPr>
        <p:spPr/>
        <p:txBody>
          <a:bodyPr/>
          <a:lstStyle/>
          <a:p>
            <a:r>
              <a:rPr lang="en-US"/>
              <a:t>National Council of Supervisors of Mathematics</a:t>
            </a:r>
          </a:p>
          <a:p>
            <a:r>
              <a:rPr lang="en-US"/>
              <a:t>CCSS Standards of Mathematical Practice: Reasoning and Explaining</a:t>
            </a:r>
            <a:endParaRPr lang="en-US" sz="1400"/>
          </a:p>
        </p:txBody>
      </p:sp>
      <p:grpSp>
        <p:nvGrpSpPr>
          <p:cNvPr id="55298" name="Group 2"/>
          <p:cNvGrpSpPr>
            <a:grpSpLocks/>
          </p:cNvGrpSpPr>
          <p:nvPr/>
        </p:nvGrpSpPr>
        <p:grpSpPr bwMode="auto">
          <a:xfrm>
            <a:off x="6629400" y="4495800"/>
            <a:ext cx="2743200" cy="1847850"/>
            <a:chOff x="3504" y="1440"/>
            <a:chExt cx="2208" cy="2220"/>
          </a:xfrm>
        </p:grpSpPr>
        <p:pic>
          <p:nvPicPr>
            <p:cNvPr id="55299" name="Picture 3" descr="amusements,carnivals,fairs,Ferris wheels,leisure,letters,people,photographs,rides,symbol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4" y="1452"/>
              <a:ext cx="2208" cy="2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5300" name="Group 4"/>
            <p:cNvGrpSpPr>
              <a:grpSpLocks/>
            </p:cNvGrpSpPr>
            <p:nvPr/>
          </p:nvGrpSpPr>
          <p:grpSpPr bwMode="auto">
            <a:xfrm>
              <a:off x="3878" y="1440"/>
              <a:ext cx="1450" cy="2208"/>
              <a:chOff x="3878" y="1440"/>
              <a:chExt cx="1450" cy="2208"/>
            </a:xfrm>
          </p:grpSpPr>
          <p:sp>
            <p:nvSpPr>
              <p:cNvPr id="55301" name="Line 5"/>
              <p:cNvSpPr>
                <a:spLocks noChangeShapeType="1"/>
              </p:cNvSpPr>
              <p:nvPr/>
            </p:nvSpPr>
            <p:spPr bwMode="auto">
              <a:xfrm>
                <a:off x="3888" y="3648"/>
                <a:ext cx="144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02" name="Line 6"/>
              <p:cNvSpPr>
                <a:spLocks noChangeShapeType="1"/>
              </p:cNvSpPr>
              <p:nvPr/>
            </p:nvSpPr>
            <p:spPr bwMode="auto">
              <a:xfrm>
                <a:off x="3888" y="1450"/>
                <a:ext cx="144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03" name="Line 7"/>
              <p:cNvSpPr>
                <a:spLocks noChangeShapeType="1"/>
              </p:cNvSpPr>
              <p:nvPr/>
            </p:nvSpPr>
            <p:spPr bwMode="auto">
              <a:xfrm>
                <a:off x="3878" y="1440"/>
                <a:ext cx="0" cy="220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04" name="Line 8"/>
              <p:cNvSpPr>
                <a:spLocks noChangeShapeType="1"/>
              </p:cNvSpPr>
              <p:nvPr/>
            </p:nvSpPr>
            <p:spPr bwMode="auto">
              <a:xfrm>
                <a:off x="5328" y="1440"/>
                <a:ext cx="0" cy="220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55306" name="Rectangle 10"/>
          <p:cNvSpPr>
            <a:spLocks noGrp="1" noChangeArrowheads="1"/>
          </p:cNvSpPr>
          <p:nvPr>
            <p:ph type="title" idx="4294967295"/>
          </p:nvPr>
        </p:nvSpPr>
        <p:spPr>
          <a:xfrm>
            <a:off x="1752600" y="122238"/>
            <a:ext cx="7010400" cy="1249362"/>
          </a:xfrm>
        </p:spPr>
        <p:txBody>
          <a:bodyPr/>
          <a:lstStyle/>
          <a:p>
            <a:r>
              <a:rPr lang="en-US" sz="3600"/>
              <a:t>Common Core State Standards for Mathematical Practice</a:t>
            </a:r>
          </a:p>
        </p:txBody>
      </p:sp>
      <p:sp>
        <p:nvSpPr>
          <p:cNvPr id="55307" name="Rectangle 11"/>
          <p:cNvSpPr>
            <a:spLocks noGrp="1" noChangeArrowheads="1"/>
          </p:cNvSpPr>
          <p:nvPr>
            <p:ph type="body" idx="4294967295"/>
          </p:nvPr>
        </p:nvSpPr>
        <p:spPr bwMode="auto">
          <a:xfrm>
            <a:off x="1295400" y="1676400"/>
            <a:ext cx="4267200" cy="4648200"/>
          </a:xfrm>
          <a:prstGeom prst="rect">
            <a:avLst/>
          </a:prstGeom>
          <a:solidFill>
            <a:srgbClr val="FFFFFF"/>
          </a:solidFill>
          <a:ln>
            <a:solidFill>
              <a:srgbClr val="000000"/>
            </a:solidFill>
            <a:miter lim="800000"/>
            <a:headEnd/>
            <a:tailEnd/>
          </a:ln>
        </p:spPr>
        <p:txBody>
          <a:bodyPr/>
          <a:lstStyle/>
          <a:p>
            <a:pPr marL="0" indent="0">
              <a:lnSpc>
                <a:spcPct val="90000"/>
              </a:lnSpc>
              <a:buFontTx/>
              <a:buNone/>
            </a:pPr>
            <a:r>
              <a:rPr lang="en-US" sz="2400">
                <a:solidFill>
                  <a:srgbClr val="990000"/>
                </a:solidFill>
              </a:rPr>
              <a:t>In our work today, we will  examine the eight Standards for Mathematical Practice through a classroom vignette. </a:t>
            </a:r>
          </a:p>
          <a:p>
            <a:pPr marL="395288" lvl="1" indent="-280988">
              <a:lnSpc>
                <a:spcPct val="90000"/>
              </a:lnSpc>
              <a:buFontTx/>
              <a:buNone/>
            </a:pPr>
            <a:endParaRPr lang="en-US" sz="2000">
              <a:solidFill>
                <a:srgbClr val="990000"/>
              </a:solidFill>
            </a:endParaRPr>
          </a:p>
          <a:p>
            <a:pPr marL="0" indent="0">
              <a:lnSpc>
                <a:spcPct val="90000"/>
              </a:lnSpc>
              <a:buFontTx/>
              <a:buNone/>
            </a:pPr>
            <a:r>
              <a:rPr lang="en-US" sz="2400"/>
              <a:t>Consider:</a:t>
            </a:r>
          </a:p>
          <a:p>
            <a:pPr marL="395288" lvl="1" indent="-280988">
              <a:lnSpc>
                <a:spcPct val="90000"/>
              </a:lnSpc>
              <a:buFontTx/>
              <a:buNone/>
            </a:pPr>
            <a:r>
              <a:rPr lang="en-US" sz="2000">
                <a:solidFill>
                  <a:srgbClr val="990000"/>
                </a:solidFill>
              </a:rPr>
              <a:t>	</a:t>
            </a:r>
            <a:r>
              <a:rPr lang="en-US" sz="2000"/>
              <a:t>What is the nature of mathematical tasks in these classrooms?</a:t>
            </a:r>
          </a:p>
          <a:p>
            <a:pPr marL="395288" lvl="1" indent="-280988">
              <a:lnSpc>
                <a:spcPct val="90000"/>
              </a:lnSpc>
              <a:buFontTx/>
              <a:buNone/>
            </a:pPr>
            <a:endParaRPr lang="en-US" sz="1000"/>
          </a:p>
          <a:p>
            <a:pPr marL="395288" lvl="1" indent="-280988">
              <a:lnSpc>
                <a:spcPct val="90000"/>
              </a:lnSpc>
              <a:buFontTx/>
              <a:buNone/>
            </a:pPr>
            <a:r>
              <a:rPr lang="en-US" sz="2000"/>
              <a:t>	What do you hear or see in a mathematics classroom that is working to build the Standards for Mathematical Practice?</a:t>
            </a:r>
          </a:p>
          <a:p>
            <a:pPr marL="395288" lvl="1" indent="-280988">
              <a:lnSpc>
                <a:spcPct val="90000"/>
              </a:lnSpc>
              <a:buFontTx/>
              <a:buNone/>
            </a:pPr>
            <a:endParaRPr lang="en-US" sz="2000"/>
          </a:p>
        </p:txBody>
      </p:sp>
      <p:pic>
        <p:nvPicPr>
          <p:cNvPr id="55308" name="Picture 12" descr="free-home-gym-membership"/>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75475" y="1905000"/>
            <a:ext cx="1711325" cy="1952625"/>
          </a:xfrm>
          <a:prstGeom prst="rect">
            <a:avLst/>
          </a:prstGeom>
          <a:noFill/>
          <a:ln w="31750">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55309" name="Picture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07063" y="3048000"/>
            <a:ext cx="1684337" cy="1905000"/>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Date Placeholder 1"/>
          <p:cNvSpPr>
            <a:spLocks noGrp="1"/>
          </p:cNvSpPr>
          <p:nvPr>
            <p:ph type="dt" sz="half" idx="10"/>
          </p:nvPr>
        </p:nvSpPr>
        <p:spPr/>
        <p:txBody>
          <a:bodyPr/>
          <a:lstStyle/>
          <a:p>
            <a:r>
              <a:rPr lang="en-US"/>
              <a:t>National Council of Supervisors of Mathematics</a:t>
            </a:r>
          </a:p>
          <a:p>
            <a:r>
              <a:rPr lang="en-US"/>
              <a:t>CCSS Standards of Mathematical Practice: Reasoning and Explaining</a:t>
            </a:r>
            <a:endParaRPr lang="en-US" sz="1400"/>
          </a:p>
        </p:txBody>
      </p:sp>
      <p:grpSp>
        <p:nvGrpSpPr>
          <p:cNvPr id="2" name="Group 2"/>
          <p:cNvGrpSpPr>
            <a:grpSpLocks/>
          </p:cNvGrpSpPr>
          <p:nvPr/>
        </p:nvGrpSpPr>
        <p:grpSpPr bwMode="auto">
          <a:xfrm>
            <a:off x="6705600" y="4267200"/>
            <a:ext cx="2743200" cy="1847850"/>
            <a:chOff x="3504" y="1440"/>
            <a:chExt cx="2208" cy="2220"/>
          </a:xfrm>
        </p:grpSpPr>
        <p:pic>
          <p:nvPicPr>
            <p:cNvPr id="57347" name="Picture 3" descr="amusements,carnivals,fairs,Ferris wheels,leisure,letters,people,photographs,rides,symbol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4" y="1452"/>
              <a:ext cx="2208" cy="2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7348" name="Group 4"/>
            <p:cNvGrpSpPr>
              <a:grpSpLocks/>
            </p:cNvGrpSpPr>
            <p:nvPr/>
          </p:nvGrpSpPr>
          <p:grpSpPr bwMode="auto">
            <a:xfrm>
              <a:off x="3878" y="1440"/>
              <a:ext cx="1450" cy="2208"/>
              <a:chOff x="3878" y="1440"/>
              <a:chExt cx="1450" cy="2208"/>
            </a:xfrm>
          </p:grpSpPr>
          <p:sp>
            <p:nvSpPr>
              <p:cNvPr id="57349" name="Line 5"/>
              <p:cNvSpPr>
                <a:spLocks noChangeShapeType="1"/>
              </p:cNvSpPr>
              <p:nvPr/>
            </p:nvSpPr>
            <p:spPr bwMode="auto">
              <a:xfrm>
                <a:off x="3888" y="3648"/>
                <a:ext cx="144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350" name="Line 6"/>
              <p:cNvSpPr>
                <a:spLocks noChangeShapeType="1"/>
              </p:cNvSpPr>
              <p:nvPr/>
            </p:nvSpPr>
            <p:spPr bwMode="auto">
              <a:xfrm>
                <a:off x="3888" y="1450"/>
                <a:ext cx="144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351" name="Line 7"/>
              <p:cNvSpPr>
                <a:spLocks noChangeShapeType="1"/>
              </p:cNvSpPr>
              <p:nvPr/>
            </p:nvSpPr>
            <p:spPr bwMode="auto">
              <a:xfrm>
                <a:off x="3878" y="1440"/>
                <a:ext cx="0" cy="220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352" name="Line 8"/>
              <p:cNvSpPr>
                <a:spLocks noChangeShapeType="1"/>
              </p:cNvSpPr>
              <p:nvPr/>
            </p:nvSpPr>
            <p:spPr bwMode="auto">
              <a:xfrm>
                <a:off x="5328" y="1440"/>
                <a:ext cx="0" cy="220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57354" name="Rectangle 10"/>
          <p:cNvSpPr>
            <a:spLocks noGrp="1" noChangeArrowheads="1"/>
          </p:cNvSpPr>
          <p:nvPr>
            <p:ph type="title" idx="4294967295"/>
          </p:nvPr>
        </p:nvSpPr>
        <p:spPr>
          <a:xfrm>
            <a:off x="1295400" y="76200"/>
            <a:ext cx="7543800" cy="1249363"/>
          </a:xfrm>
        </p:spPr>
        <p:txBody>
          <a:bodyPr/>
          <a:lstStyle/>
          <a:p>
            <a:r>
              <a:rPr lang="en-US" sz="3600"/>
              <a:t>Common Core Standards of Mathematical Practice</a:t>
            </a:r>
          </a:p>
        </p:txBody>
      </p:sp>
      <p:sp>
        <p:nvSpPr>
          <p:cNvPr id="10251" name="Rectangle 11"/>
          <p:cNvSpPr>
            <a:spLocks noGrp="1" noChangeArrowheads="1"/>
          </p:cNvSpPr>
          <p:nvPr>
            <p:ph type="body" idx="4294967295"/>
          </p:nvPr>
        </p:nvSpPr>
        <p:spPr bwMode="auto">
          <a:xfrm>
            <a:off x="1143000" y="1828800"/>
            <a:ext cx="4876800" cy="3048000"/>
          </a:xfrm>
          <a:prstGeom prst="rect">
            <a:avLst/>
          </a:prstGeom>
          <a:solidFill>
            <a:srgbClr val="FFFFFF"/>
          </a:solid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indent="0" defTabSz="288925">
              <a:lnSpc>
                <a:spcPct val="90000"/>
              </a:lnSpc>
              <a:buFontTx/>
              <a:buNone/>
              <a:tabLst>
                <a:tab pos="4860925" algn="l"/>
              </a:tabLst>
            </a:pPr>
            <a:r>
              <a:rPr lang="en-US" sz="2400">
                <a:solidFill>
                  <a:srgbClr val="990000"/>
                </a:solidFill>
              </a:rPr>
              <a:t>Teacher Goals:</a:t>
            </a:r>
          </a:p>
          <a:p>
            <a:pPr marL="579438" lvl="1" indent="-290513" defTabSz="288925">
              <a:lnSpc>
                <a:spcPct val="90000"/>
              </a:lnSpc>
              <a:tabLst>
                <a:tab pos="4860925" algn="l"/>
              </a:tabLst>
            </a:pPr>
            <a:r>
              <a:rPr lang="en-US" sz="2000"/>
              <a:t>Students will make mathematical </a:t>
            </a:r>
          </a:p>
          <a:p>
            <a:pPr marL="579438" lvl="1" indent="-290513" defTabSz="288925">
              <a:lnSpc>
                <a:spcPct val="90000"/>
              </a:lnSpc>
              <a:buFontTx/>
              <a:buNone/>
              <a:tabLst>
                <a:tab pos="4860925" algn="l"/>
              </a:tabLst>
            </a:pPr>
            <a:r>
              <a:rPr lang="en-US" sz="2000"/>
              <a:t>	sense of the tables and discover the mathematical reasoning.</a:t>
            </a:r>
          </a:p>
          <a:p>
            <a:pPr marL="579438" lvl="1" indent="-290513" defTabSz="288925">
              <a:lnSpc>
                <a:spcPct val="90000"/>
              </a:lnSpc>
              <a:tabLst>
                <a:tab pos="4860925" algn="l"/>
              </a:tabLst>
            </a:pPr>
            <a:r>
              <a:rPr lang="en-US" sz="2000"/>
              <a:t>Students will go beyond the notion </a:t>
            </a:r>
          </a:p>
          <a:p>
            <a:pPr marL="579438" lvl="1" indent="-290513" defTabSz="288925">
              <a:lnSpc>
                <a:spcPct val="90000"/>
              </a:lnSpc>
              <a:buFontTx/>
              <a:buNone/>
              <a:tabLst>
                <a:tab pos="4860925" algn="l"/>
              </a:tabLst>
            </a:pPr>
            <a:r>
              <a:rPr lang="en-US" sz="2000"/>
              <a:t>	that the table is either right or wrong to evaluate both mathematical sense and correct modeling. </a:t>
            </a:r>
          </a:p>
          <a:p>
            <a:pPr marL="0" indent="0" defTabSz="288925">
              <a:lnSpc>
                <a:spcPct val="90000"/>
              </a:lnSpc>
              <a:buFontTx/>
              <a:buNone/>
              <a:tabLst>
                <a:tab pos="4860925" algn="l"/>
              </a:tabLst>
            </a:pPr>
            <a:endParaRPr lang="en-US" sz="2000" i="1"/>
          </a:p>
          <a:p>
            <a:pPr marL="579438" lvl="1" indent="-290513" defTabSz="288925">
              <a:lnSpc>
                <a:spcPct val="90000"/>
              </a:lnSpc>
              <a:tabLst>
                <a:tab pos="4860925" algn="l"/>
              </a:tabLst>
            </a:pPr>
            <a:endParaRPr lang="en-US" sz="1600" i="1"/>
          </a:p>
          <a:p>
            <a:pPr marL="0" indent="0" defTabSz="288925">
              <a:lnSpc>
                <a:spcPct val="90000"/>
              </a:lnSpc>
              <a:buFontTx/>
              <a:buNone/>
              <a:tabLst>
                <a:tab pos="4860925" algn="l"/>
              </a:tabLst>
            </a:pPr>
            <a:endParaRPr lang="en-US" sz="1800">
              <a:solidFill>
                <a:srgbClr val="990000"/>
              </a:solidFill>
            </a:endParaRPr>
          </a:p>
          <a:p>
            <a:pPr marL="0" indent="0" defTabSz="288925">
              <a:lnSpc>
                <a:spcPct val="90000"/>
              </a:lnSpc>
              <a:buFontTx/>
              <a:buNone/>
              <a:tabLst>
                <a:tab pos="4860925" algn="l"/>
              </a:tabLst>
            </a:pPr>
            <a:endParaRPr lang="en-US" sz="1800">
              <a:solidFill>
                <a:srgbClr val="990000"/>
              </a:solidFill>
            </a:endParaRPr>
          </a:p>
          <a:p>
            <a:pPr marL="579438" lvl="1" indent="-290513" defTabSz="288925">
              <a:lnSpc>
                <a:spcPct val="90000"/>
              </a:lnSpc>
              <a:buFontTx/>
              <a:buNone/>
              <a:tabLst>
                <a:tab pos="4860925" algn="l"/>
              </a:tabLst>
            </a:pPr>
            <a:endParaRPr lang="en-US" sz="1600">
              <a:solidFill>
                <a:srgbClr val="990000"/>
              </a:solidFill>
            </a:endParaRPr>
          </a:p>
        </p:txBody>
      </p:sp>
      <p:pic>
        <p:nvPicPr>
          <p:cNvPr id="10252" name="Picture 12" descr="free-home-gym-membershi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27875" y="1752600"/>
            <a:ext cx="1711325" cy="1952625"/>
          </a:xfrm>
          <a:prstGeom prst="rect">
            <a:avLst/>
          </a:prstGeom>
          <a:noFill/>
          <a:ln w="31750">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57357" name="Picture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11863" y="3048000"/>
            <a:ext cx="1684337" cy="1905000"/>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57358" name="Text Box 14"/>
          <p:cNvSpPr txBox="1">
            <a:spLocks noChangeArrowheads="1"/>
          </p:cNvSpPr>
          <p:nvPr/>
        </p:nvSpPr>
        <p:spPr bwMode="auto">
          <a:xfrm>
            <a:off x="1143000" y="4572000"/>
            <a:ext cx="5403850" cy="1425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marL="457200" indent="-457200">
              <a:defRPr sz="2400">
                <a:solidFill>
                  <a:schemeClr val="tx1"/>
                </a:solidFill>
                <a:latin typeface="Arial" pitchFamily="34" charset="0"/>
                <a:ea typeface="ＭＳ Ｐゴシック" charset="-128"/>
              </a:defRPr>
            </a:lvl1pPr>
            <a:lvl2pPr marL="687388" indent="-457200">
              <a:defRPr sz="2400">
                <a:solidFill>
                  <a:schemeClr val="tx1"/>
                </a:solidFill>
                <a:latin typeface="Arial" pitchFamily="34" charset="0"/>
                <a:ea typeface="ＭＳ Ｐゴシック" charset="-128"/>
              </a:defRPr>
            </a:lvl2pPr>
            <a:lvl3pPr marL="1371600" indent="-457200">
              <a:defRPr sz="2400">
                <a:solidFill>
                  <a:schemeClr val="tx1"/>
                </a:solidFill>
                <a:latin typeface="Arial" pitchFamily="34" charset="0"/>
                <a:ea typeface="ＭＳ Ｐゴシック" charset="-128"/>
              </a:defRPr>
            </a:lvl3pPr>
            <a:lvl4pPr marL="1828800" indent="-457200">
              <a:defRPr sz="2400">
                <a:solidFill>
                  <a:schemeClr val="tx1"/>
                </a:solidFill>
                <a:latin typeface="Arial" pitchFamily="34" charset="0"/>
                <a:ea typeface="ＭＳ Ｐゴシック" charset="-128"/>
              </a:defRPr>
            </a:lvl4pPr>
            <a:lvl5pPr marL="2286000" indent="-457200">
              <a:defRPr sz="2400">
                <a:solidFill>
                  <a:schemeClr val="tx1"/>
                </a:solidFill>
                <a:latin typeface="Arial" pitchFamily="34" charset="0"/>
                <a:ea typeface="ＭＳ Ｐゴシック" charset="-128"/>
              </a:defRPr>
            </a:lvl5pPr>
            <a:lvl6pPr marL="2743200" indent="-457200" eaLnBrk="0" fontAlgn="base" hangingPunct="0">
              <a:spcBef>
                <a:spcPct val="0"/>
              </a:spcBef>
              <a:spcAft>
                <a:spcPct val="0"/>
              </a:spcAft>
              <a:defRPr sz="2400">
                <a:solidFill>
                  <a:schemeClr val="tx1"/>
                </a:solidFill>
                <a:latin typeface="Arial" pitchFamily="34" charset="0"/>
                <a:ea typeface="ＭＳ Ｐゴシック" charset="-128"/>
              </a:defRPr>
            </a:lvl6pPr>
            <a:lvl7pPr marL="3200400" indent="-457200" eaLnBrk="0" fontAlgn="base" hangingPunct="0">
              <a:spcBef>
                <a:spcPct val="0"/>
              </a:spcBef>
              <a:spcAft>
                <a:spcPct val="0"/>
              </a:spcAft>
              <a:defRPr sz="2400">
                <a:solidFill>
                  <a:schemeClr val="tx1"/>
                </a:solidFill>
                <a:latin typeface="Arial" pitchFamily="34" charset="0"/>
                <a:ea typeface="ＭＳ Ｐゴシック" charset="-128"/>
              </a:defRPr>
            </a:lvl7pPr>
            <a:lvl8pPr marL="3657600" indent="-457200" eaLnBrk="0" fontAlgn="base" hangingPunct="0">
              <a:spcBef>
                <a:spcPct val="0"/>
              </a:spcBef>
              <a:spcAft>
                <a:spcPct val="0"/>
              </a:spcAft>
              <a:defRPr sz="2400">
                <a:solidFill>
                  <a:schemeClr val="tx1"/>
                </a:solidFill>
                <a:latin typeface="Arial" pitchFamily="34" charset="0"/>
                <a:ea typeface="ＭＳ Ｐゴシック" charset="-128"/>
              </a:defRPr>
            </a:lvl8pPr>
            <a:lvl9pPr marL="4114800" indent="-457200" eaLnBrk="0" fontAlgn="base" hangingPunct="0">
              <a:spcBef>
                <a:spcPct val="0"/>
              </a:spcBef>
              <a:spcAft>
                <a:spcPct val="0"/>
              </a:spcAft>
              <a:defRPr sz="2400">
                <a:solidFill>
                  <a:schemeClr val="tx1"/>
                </a:solidFill>
                <a:latin typeface="Arial" pitchFamily="34" charset="0"/>
                <a:ea typeface="ＭＳ Ｐゴシック" charset="-128"/>
              </a:defRPr>
            </a:lvl9pPr>
          </a:lstStyle>
          <a:p>
            <a:pPr eaLnBrk="1" hangingPunct="1">
              <a:lnSpc>
                <a:spcPct val="90000"/>
              </a:lnSpc>
              <a:spcBef>
                <a:spcPct val="20000"/>
              </a:spcBef>
            </a:pPr>
            <a:r>
              <a:rPr lang="en-US">
                <a:solidFill>
                  <a:srgbClr val="990000"/>
                </a:solidFill>
              </a:rPr>
              <a:t>Outline:</a:t>
            </a:r>
          </a:p>
          <a:p>
            <a:pPr lvl="1" eaLnBrk="1" hangingPunct="1">
              <a:lnSpc>
                <a:spcPct val="90000"/>
              </a:lnSpc>
              <a:spcBef>
                <a:spcPct val="20000"/>
              </a:spcBef>
              <a:buFont typeface="Arial" pitchFamily="34" charset="0"/>
              <a:buAutoNum type="arabicPeriod"/>
            </a:pPr>
            <a:r>
              <a:rPr lang="en-US" sz="2000"/>
              <a:t>Gym Task </a:t>
            </a:r>
            <a:r>
              <a:rPr lang="en-US" sz="2000" i="1"/>
              <a:t>(Formative Assessment)</a:t>
            </a:r>
          </a:p>
          <a:p>
            <a:pPr lvl="1" eaLnBrk="1" hangingPunct="1">
              <a:lnSpc>
                <a:spcPct val="90000"/>
              </a:lnSpc>
              <a:spcBef>
                <a:spcPct val="20000"/>
              </a:spcBef>
              <a:buFont typeface="Arial" pitchFamily="34" charset="0"/>
              <a:buAutoNum type="arabicPeriod"/>
            </a:pPr>
            <a:r>
              <a:rPr lang="en-US" sz="2000"/>
              <a:t>Video Rental Task </a:t>
            </a:r>
            <a:r>
              <a:rPr lang="en-US" sz="2000" i="1"/>
              <a:t>(Classroom Vignette)</a:t>
            </a:r>
          </a:p>
          <a:p>
            <a:pPr lvl="1" eaLnBrk="1" hangingPunct="1">
              <a:lnSpc>
                <a:spcPct val="90000"/>
              </a:lnSpc>
              <a:spcBef>
                <a:spcPct val="20000"/>
              </a:spcBef>
              <a:buFont typeface="Arial" pitchFamily="34" charset="0"/>
              <a:buAutoNum type="arabicPeriod"/>
            </a:pPr>
            <a:r>
              <a:rPr lang="en-US" sz="2000"/>
              <a:t>Carnival Task </a:t>
            </a:r>
            <a:r>
              <a:rPr lang="en-US" sz="2000" i="1"/>
              <a:t>(Culminating Activity)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mph" presetSubtype="0" nodeType="clickEffect">
                                  <p:stCondLst>
                                    <p:cond delay="0"/>
                                  </p:stCondLst>
                                  <p:childTnLst>
                                    <p:set>
                                      <p:cBhvr rctx="PPT">
                                        <p:cTn id="6" dur="indefinite"/>
                                        <p:tgtEl>
                                          <p:spTgt spid="10252"/>
                                        </p:tgtEl>
                                        <p:attrNameLst>
                                          <p:attrName>style.opacity</p:attrName>
                                        </p:attrNameLst>
                                      </p:cBhvr>
                                      <p:to>
                                        <p:strVal val="0.5"/>
                                      </p:to>
                                    </p:set>
                                    <p:animEffect filter="image" prLst="opacity: 0.5">
                                      <p:cBhvr rctx="IE">
                                        <p:cTn id="7" dur="indefinite"/>
                                        <p:tgtEl>
                                          <p:spTgt spid="10252"/>
                                        </p:tgtEl>
                                      </p:cBhvr>
                                    </p:animEffect>
                                  </p:childTnLst>
                                </p:cTn>
                              </p:par>
                              <p:par>
                                <p:cTn id="8" presetID="9" presetClass="emph" presetSubtype="0" nodeType="withEffect">
                                  <p:stCondLst>
                                    <p:cond delay="0"/>
                                  </p:stCondLst>
                                  <p:childTnLst>
                                    <p:set>
                                      <p:cBhvr rctx="PPT">
                                        <p:cTn id="9" dur="indefinite"/>
                                        <p:tgtEl>
                                          <p:spTgt spid="2"/>
                                        </p:tgtEl>
                                        <p:attrNameLst>
                                          <p:attrName>style.opacity</p:attrName>
                                        </p:attrNameLst>
                                      </p:cBhvr>
                                      <p:to>
                                        <p:strVal val="0.5"/>
                                      </p:to>
                                    </p:set>
                                    <p:animEffect filter="image" prLst="opacity: 0.5">
                                      <p:cBhvr rctx="IE">
                                        <p:cTn id="10" dur="indefinite"/>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ea typeface="ＭＳ Ｐゴシック"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 Mills HD:Applications:Microsoft Office 2004:Templates:Presentations:Designs:Blank Presentation</Template>
  <TotalTime>284</TotalTime>
  <Words>2398</Words>
  <Application>Microsoft Office PowerPoint</Application>
  <PresentationFormat>On-screen Show (4:3)</PresentationFormat>
  <Paragraphs>397</Paragraphs>
  <Slides>25</Slides>
  <Notes>25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ＭＳ Ｐゴシック</vt:lpstr>
      <vt:lpstr>Times</vt:lpstr>
      <vt:lpstr>Times New Roman</vt:lpstr>
      <vt:lpstr>Blank Presentation</vt:lpstr>
      <vt:lpstr>The National Council of Supervisors of Mathematics</vt:lpstr>
      <vt:lpstr>Common Core State Standards</vt:lpstr>
      <vt:lpstr>Today’s Goals</vt:lpstr>
      <vt:lpstr>Standards for Mathematical Practice</vt:lpstr>
      <vt:lpstr>Standards for Mathematical Practice</vt:lpstr>
      <vt:lpstr>Standards for Mathematical Practice</vt:lpstr>
      <vt:lpstr>Common Core State Standards  Standards for Mathematical Practice</vt:lpstr>
      <vt:lpstr>Common Core State Standards for Mathematical Practice</vt:lpstr>
      <vt:lpstr>Common Core Standards of Mathematical Practice</vt:lpstr>
      <vt:lpstr>www.Inside Mathematics.org</vt:lpstr>
      <vt:lpstr>Using Formative Assessment  to Plan Instruction</vt:lpstr>
      <vt:lpstr>Using Formative Assessment  to Plan Instruction</vt:lpstr>
      <vt:lpstr>Exploring Standards for Mathematical Practice in a Classroom</vt:lpstr>
      <vt:lpstr>Exploring Standards for Mathematical Practice in a Classroom</vt:lpstr>
      <vt:lpstr>Using Student Work to Develop Standards for Mathematical Practice</vt:lpstr>
      <vt:lpstr>Using Student Work to Develop Standards for Mathematical Practice</vt:lpstr>
      <vt:lpstr>Using Student Work to Develop Standards for Mathematical Practice</vt:lpstr>
      <vt:lpstr>Sharing Student Work to Develop Standards for Mathematical Practice</vt:lpstr>
      <vt:lpstr>Using Student Work to Develop Standards for Mathematical Practice</vt:lpstr>
      <vt:lpstr>Considering Next Steps</vt:lpstr>
      <vt:lpstr>Planning and Teaching to Develop  Standards for Mathematical Practice</vt:lpstr>
      <vt:lpstr>Leading to Develop  Standards for Mathematical Practice</vt:lpstr>
      <vt:lpstr>Next steps and resources</vt:lpstr>
      <vt:lpstr>Today’s Goals</vt:lpstr>
      <vt:lpstr>End of Day Reflections</vt:lpstr>
    </vt:vector>
  </TitlesOfParts>
  <Company>OS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National Council of Supervisors of Mathematics</dc:title>
  <dc:creator>Valerie Mills</dc:creator>
  <cp:lastModifiedBy>Thomas Knepper</cp:lastModifiedBy>
  <cp:revision>36</cp:revision>
  <dcterms:created xsi:type="dcterms:W3CDTF">2011-03-26T12:06:11Z</dcterms:created>
  <dcterms:modified xsi:type="dcterms:W3CDTF">2012-03-20T19:10:49Z</dcterms:modified>
</cp:coreProperties>
</file>